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  <p:sldMasterId id="2147483764" r:id="rId2"/>
    <p:sldMasterId id="2147483752" r:id="rId3"/>
  </p:sldMasterIdLst>
  <p:notesMasterIdLst>
    <p:notesMasterId r:id="rId23"/>
  </p:notesMasterIdLst>
  <p:sldIdLst>
    <p:sldId id="1258" r:id="rId4"/>
    <p:sldId id="1203" r:id="rId5"/>
    <p:sldId id="1249" r:id="rId6"/>
    <p:sldId id="1147" r:id="rId7"/>
    <p:sldId id="1168" r:id="rId8"/>
    <p:sldId id="1170" r:id="rId9"/>
    <p:sldId id="1242" r:id="rId10"/>
    <p:sldId id="1240" r:id="rId11"/>
    <p:sldId id="1224" r:id="rId12"/>
    <p:sldId id="1241" r:id="rId13"/>
    <p:sldId id="1175" r:id="rId14"/>
    <p:sldId id="1177" r:id="rId15"/>
    <p:sldId id="1182" r:id="rId16"/>
    <p:sldId id="1186" r:id="rId17"/>
    <p:sldId id="1188" r:id="rId18"/>
    <p:sldId id="1151" r:id="rId19"/>
    <p:sldId id="1178" r:id="rId20"/>
    <p:sldId id="1193" r:id="rId21"/>
    <p:sldId id="114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477AFAC-6DFF-4CAE-8517-CE13F4D0D715}">
          <p14:sldIdLst>
            <p14:sldId id="1258"/>
            <p14:sldId id="1203"/>
            <p14:sldId id="1249"/>
            <p14:sldId id="1147"/>
            <p14:sldId id="1168"/>
            <p14:sldId id="1170"/>
            <p14:sldId id="1242"/>
            <p14:sldId id="1240"/>
            <p14:sldId id="1224"/>
            <p14:sldId id="1241"/>
            <p14:sldId id="1175"/>
            <p14:sldId id="1177"/>
            <p14:sldId id="1182"/>
            <p14:sldId id="1186"/>
            <p14:sldId id="1188"/>
            <p14:sldId id="1151"/>
            <p14:sldId id="1178"/>
            <p14:sldId id="1193"/>
            <p14:sldId id="1149"/>
          </p14:sldIdLst>
        </p14:section>
        <p14:section name="Section sans titre" id="{EDFF915D-14E2-493E-A7C7-C410BA33E03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beth PIQUARD" initials="EP" lastIdx="5" clrIdx="0">
    <p:extLst>
      <p:ext uri="{19B8F6BF-5375-455C-9EA6-DF929625EA0E}">
        <p15:presenceInfo xmlns:p15="http://schemas.microsoft.com/office/powerpoint/2012/main" userId="762b1a19a6150c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7B6C"/>
    <a:srgbClr val="577B6C"/>
    <a:srgbClr val="457B6C"/>
    <a:srgbClr val="3C6C5E"/>
    <a:srgbClr val="40745F"/>
    <a:srgbClr val="437963"/>
    <a:srgbClr val="841206"/>
    <a:srgbClr val="99CCFF"/>
    <a:srgbClr val="ECECEC"/>
    <a:srgbClr val="FA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3" autoAdjust="0"/>
    <p:restoredTop sz="78427" autoAdjust="0"/>
  </p:normalViewPr>
  <p:slideViewPr>
    <p:cSldViewPr snapToGrid="0">
      <p:cViewPr varScale="1">
        <p:scale>
          <a:sx n="50" d="100"/>
          <a:sy n="50" d="100"/>
        </p:scale>
        <p:origin x="939" y="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33932"/>
    </p:cViewPr>
  </p:sorterViewPr>
  <p:notesViewPr>
    <p:cSldViewPr snapToGrid="0">
      <p:cViewPr varScale="1">
        <p:scale>
          <a:sx n="48" d="100"/>
          <a:sy n="48" d="100"/>
        </p:scale>
        <p:origin x="250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F05A0-007B-4C30-9579-2067CEB6CA02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3B9BC-D79E-4A2C-B97E-EEBE5F00C7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2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179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235 euros, pas RSS.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10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956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999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214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262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Ou </a:t>
            </a:r>
            <a:r>
              <a:rPr lang="fr-FR" dirty="0" err="1"/>
              <a:t>Ivermectine</a:t>
            </a:r>
            <a:r>
              <a:rPr lang="fr-FR" dirty="0"/>
              <a:t> 4 par jour de 5 jours à 1 mois. (</a:t>
            </a:r>
            <a:r>
              <a:rPr lang="fr-FR" dirty="0" err="1"/>
              <a:t>Artémisia</a:t>
            </a:r>
            <a:r>
              <a:rPr lang="fr-FR" dirty="0"/>
              <a:t> interdite en France.)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624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455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281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080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8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Randonneurs, campeurs, escalade, promeneurs, etc..;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36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ED5B-C29B-4529-BBAA-E22B5AA838E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26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Eau oxygénée, alcool.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731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28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86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872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609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3B9BC-D79E-4A2C-B97E-EEBE5F00C7A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0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15040" y="6130437"/>
            <a:ext cx="392855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130437"/>
            <a:ext cx="1239520" cy="365125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</p:spTree>
    <p:extLst>
      <p:ext uri="{BB962C8B-B14F-4D97-AF65-F5344CB8AC3E}">
        <p14:creationId xmlns:p14="http://schemas.microsoft.com/office/powerpoint/2010/main" val="156677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55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14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17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4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876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58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82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 sz="2800">
                <a:latin typeface="Arial Rounded MT Bold" panose="020F0704030504030204" pitchFamily="34" charset="0"/>
              </a:defRPr>
            </a:lvl2pPr>
            <a:lvl3pPr>
              <a:defRPr sz="2800">
                <a:latin typeface="Arial Rounded MT Bold" panose="020F0704030504030204" pitchFamily="34" charset="0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127431" y="54039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CEF73-CFAA-AC01-864C-56FD0C1B5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CD8935-F248-9DC7-0C4F-C496A26FD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7FCF42-CAF0-17EC-923B-D3C2B6FD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7D8C64-8292-70F2-B322-DD65D07F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3298C1-4294-721F-FBDF-0A433C95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324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15A72-EA3D-C291-5DE1-C9327882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E25C0E-8D0B-C13B-A329-13474803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E6E01E-BDCF-1258-7986-0DC3AB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7490FB-109B-FDFA-91B4-99522E47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E370B1-F0CB-0F9A-AE6D-86A5C89E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17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984" y="399983"/>
            <a:ext cx="10790627" cy="1280890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291" y="1680873"/>
            <a:ext cx="10402322" cy="4777144"/>
          </a:xfrm>
        </p:spPr>
        <p:txBody>
          <a:bodyPr/>
          <a:lstStyle>
            <a:lvl1pPr marL="540000" indent="-540000">
              <a:lnSpc>
                <a:spcPct val="110000"/>
              </a:lnSpc>
              <a:spcAft>
                <a:spcPts val="1200"/>
              </a:spcAft>
              <a:buSzPct val="130000"/>
              <a:defRPr/>
            </a:lvl1pPr>
            <a:lvl2pPr marL="540000" indent="-540000">
              <a:lnSpc>
                <a:spcPct val="110000"/>
              </a:lnSpc>
              <a:spcAft>
                <a:spcPts val="600"/>
              </a:spcAft>
              <a:buClr>
                <a:srgbClr val="277A85"/>
              </a:buClr>
              <a:defRPr sz="2800">
                <a:latin typeface="+mn-lt"/>
              </a:defRPr>
            </a:lvl2pPr>
            <a:lvl3pPr indent="-540000">
              <a:defRPr sz="2800"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29776" y="6276267"/>
            <a:ext cx="1308098" cy="464532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4728" y="6324079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775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30DD4-E563-2131-59F2-DCD40CE0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751D06-C071-FC18-AFD0-B4BC3AF79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1389D9-B905-539D-52CC-CA6725DD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668A6D-5166-0919-86E6-829B3D4C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AA591-5E3E-38EA-5ABF-F897E689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6023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CD66A-B0FA-F67E-F27B-DA4B8FF77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135697-3C4B-381F-E681-B978C25AF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90A11B-510E-C4ED-4A06-0FE8006BA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0049B3-E392-3A6B-5922-89BBB5FF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CF5B8D-6E62-5CA6-36DF-D4D55951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E9849D-5B5A-EC72-2E33-DDD90C58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23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708D5-D1FA-44BB-E5FE-C47BF256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E15391-49E9-6CB0-9F2B-B178C63A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8598FD-4014-BB67-831F-BDABC242E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3F56A1-8902-3BA3-18D1-42313EAD1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2E32093-A727-9657-22E4-CAD38F32C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BF97AF-C3A1-2335-1B87-BE181317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DA66060-96BF-E66A-04C8-C64AE622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40EAE6-4CD2-0B87-2AA1-6D2447A4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054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251-1C66-3C4F-5924-BCDE7C0C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C4E6E2-C8A7-4890-5104-07366118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6FCF48-3090-AE3F-0AF1-1AEFBD0E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C21C80-9980-B833-ECEF-BBCC38F6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676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5F00A0-665E-4903-219F-C9C1303B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5FBB51-820D-0D3A-8148-5610491F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DE9661-4BCD-AFC9-C570-484CE4EA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280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E7F84-1514-7AD3-D483-7453905D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7E5F1-06F4-47B0-C75F-4E2681BF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6A6022-192E-4E95-635F-EC8CE2486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7B3DD2-D37B-F1EA-F3B9-DE6E39ACE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8E0872-965F-0ACF-3EA6-487F6AC3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6BC363-2373-12AA-61CB-0CC58AE8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93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B1461-4E3E-ADF9-4051-9B4761D5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7AB6414-8537-D722-2856-84938D6B8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7315EC-7776-4257-7ABA-6D65BF8F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F1131B-F73C-2F8D-73E6-BA713CCD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12A937-60C1-7C8E-F16C-91F05634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05B14F-257F-F115-F277-77350D5B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42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8DAA1C-53A6-8BA5-CED2-830C400E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E02C4B9-9541-4E1D-35EA-E4656FE7B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8ADFB9-648A-69E5-BB95-867BACE4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609B62-E767-F98F-0EA0-4562307B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BC51-D809-D12E-6EFC-AAA84F921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4BC9022-DD26-9AF7-25FE-01A0E55E9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CA7119-744B-9965-9CF8-2BF3216AD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55B2F3-C22F-ED87-FA57-55EB68F4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07BE2-0775-1A5A-DC0E-6CA02944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0E220-2DC0-4DBB-1074-2875A8A0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9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DF2E38-EE19-A323-2760-DDD264F55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9095FF-3A38-630F-83BF-DC7C92CD6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28783F-1C9C-FF8E-FFF7-C7288445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3634BF-AA15-4ED6-779C-2BC6F1AE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FC355B-23DF-4419-A82D-0E6410441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85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520" y="6185511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5AA1E-6504-ED28-DAD1-87891ADE13D0}"/>
              </a:ext>
            </a:extLst>
          </p:cNvPr>
          <p:cNvSpPr/>
          <p:nvPr userDrawn="1"/>
        </p:nvSpPr>
        <p:spPr>
          <a:xfrm>
            <a:off x="2012832" y="1866417"/>
            <a:ext cx="9073927" cy="1377388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D11024-FE35-1E02-6181-82A6A752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16" y="1962915"/>
            <a:ext cx="8392613" cy="1280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85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61028-3158-260E-2ED5-8272300D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B84956-B567-3C65-5D38-86009F269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8DCDB0-26E8-5CE5-2DBD-8DDE16C0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2E473-14F8-8BB8-C4F7-05F4CCF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FAB006-9DD7-EDFD-F58F-B2E22776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142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19251-10B5-7A94-719D-0CE4188C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54ADDE-9128-CBFD-DF1C-5E4E81BD0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D9BC10-C152-B45F-9EC9-EE78FC9E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D5A142-4F72-D148-BF6C-4DA2DD9C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53860-4683-B33D-BF87-6D2FFF88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694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594379-BCB4-F400-4FCB-490472C0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A4261E-DA09-921A-3B1B-EE5A6691B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A10775-A517-2A40-D7F7-EACB29ED2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D4C55D-B595-3084-ACA4-8DEA0F12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239279-0143-F3D7-E65E-B7AF4EFA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AEBE76-AC05-497A-0887-68FA0FB6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28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92B51-EFF7-3525-A671-C6F979D9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A6013C-ACE2-03C1-AAB6-9513903A6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BF38BE-7886-A914-BA3C-2A842AC5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594B163-F7DA-885F-6D17-6097D841C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B42EF0-2E7B-68E8-630F-5F8F71771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1CA4E2-A5EB-2620-92E3-706CAE5FA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29631E-F599-64EE-EEFB-68D21EE6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CBEEC8-73CE-435D-35FE-710EB035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519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939B1F-64DF-C6B9-0EFE-7E520942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C4C6D24-0E84-30FD-800E-88D96558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F8F176-73B2-B6ED-5CBE-0F9B35CF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18EB7D-8D20-DB1B-B5CA-E0A54FC5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9575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D55E67-4A71-4DA7-8BA9-AE2B869AF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F76894-3AF9-3372-0869-EA9780E62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2A8106-4368-D925-CEEB-C0B3E600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091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46F98-02F7-56B9-B481-33F8F39AB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B18E98-1869-A6BA-E078-3E60F9D09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50E390-FE6F-6228-E4A3-2791BF93B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10182A-E819-3EA4-B950-2CD5199A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4B5515-6A93-45B6-CFBD-09007477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226AD3-3B46-6111-0114-A10DC18A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704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F81AB9-2988-4413-D03C-5F7389A5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38661E-B50D-1000-3A36-2BF0E7A44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B39786-E7FF-5881-5F61-C72A4F3B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BC5AB-8E26-EB7F-9971-E32EB298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112F63-7C0C-2CA6-AACE-A7B9305A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304AFD-C639-BA79-29B9-985761D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647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EDD27-E740-A8F3-0286-CABD92B9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05E5B6-856D-74E3-9FD5-C00E6ACC7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2EB833-A7E6-47F3-E223-E5CAA8A5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243CBE-0F02-38D8-08A6-A5D3DFF3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5CE3E4-FA28-F73A-9F18-0E85F104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987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9328E2-115E-3C05-0ABB-8C3054D5A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C5828F-3D4C-B1DE-0888-6BF44484B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6C4BCF-B147-0325-5425-16A7F75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EFB672-D27B-AFFB-E29C-213240D1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25A7D7-44B4-C244-AFC1-1C6C2271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64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901113" y="6318370"/>
            <a:ext cx="1308098" cy="464532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6773" y="6336004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D11024-FE35-1E02-6181-82A6A752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16" y="1962915"/>
            <a:ext cx="8392613" cy="1280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901113" y="6290211"/>
            <a:ext cx="1308098" cy="464532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505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852080" y="6308270"/>
            <a:ext cx="1308098" cy="464532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802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01113" y="6444866"/>
            <a:ext cx="1308098" cy="286439"/>
          </a:xfrm>
        </p:spPr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820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</p:spTree>
    <p:extLst>
      <p:ext uri="{BB962C8B-B14F-4D97-AF65-F5344CB8AC3E}">
        <p14:creationId xmlns:p14="http://schemas.microsoft.com/office/powerpoint/2010/main" val="425300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4EDC082B-0B0D-4A9C-B078-7302AAA084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35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439863" cy="373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1113" y="6135808"/>
            <a:ext cx="1308098" cy="4645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Elisabeth Piquard</a:t>
            </a:r>
          </a:p>
        </p:txBody>
      </p:sp>
    </p:spTree>
    <p:extLst>
      <p:ext uri="{BB962C8B-B14F-4D97-AF65-F5344CB8AC3E}">
        <p14:creationId xmlns:p14="http://schemas.microsoft.com/office/powerpoint/2010/main" val="11161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76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u="none" kern="1200" baseline="0">
          <a:solidFill>
            <a:schemeClr val="accent6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uFill>
            <a:solidFill>
              <a:srgbClr val="C00000"/>
            </a:solidFill>
          </a:uFill>
          <a:latin typeface="Century Gothic" panose="020B0502020202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30000"/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0000" indent="-540000" algn="l" defTabSz="457200" rtl="0" eaLnBrk="1" latinLnBrk="0" hangingPunct="1">
        <a:spcBef>
          <a:spcPts val="1000"/>
        </a:spcBef>
        <a:spcAft>
          <a:spcPts val="0"/>
        </a:spcAft>
        <a:buClr>
          <a:srgbClr val="277A85"/>
        </a:buClr>
        <a:buSzPct val="110000"/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6A8787-3BB6-52F7-0174-E6443B9C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52848A-BD96-41BF-32FE-D39BCF75C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B3B6C4-D27B-B07C-A8ED-EBE9C82B1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724562-D92C-E80B-3A35-F5349754E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835B7B-EFDA-60B6-9AFD-00B1C48C8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E957-5B57-4BAB-8869-E719750DB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47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A86AFFF-D1B5-6BB6-394F-8444983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0B3D86-94F4-76CF-260B-0A3FDA3D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E8D255-4A33-55CE-AD26-F336F39CF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74F438-6A06-6496-9090-5BF333130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Elisabeth Piquard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22FB2E-DB91-BBEB-850E-0B16BD24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FF10B-DA56-4841-A824-CE011888EB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46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1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ancelyme.fr/sit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cialyme.com/category/maladiedelyme/" TargetMode="External"/><Relationship Id="rId5" Type="http://schemas.openxmlformats.org/officeDocument/2006/relationships/hyperlink" Target="https://www.associationlymesansfrontieres.com/" TargetMode="External"/><Relationship Id="rId4" Type="http://schemas.openxmlformats.org/officeDocument/2006/relationships/hyperlink" Target="https://lerelaisdelyme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19" Type="http://schemas.openxmlformats.org/officeDocument/2006/relationships/image" Target="../media/image21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dlabs.b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27CD22-EB32-2ED6-9F08-67AC3802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F5C180-1412-3604-26F5-C0E3B439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 descr="Une image contenant texte, invertébré, scarabée, insecte&#10;&#10;Description générée automatiquement">
            <a:extLst>
              <a:ext uri="{FF2B5EF4-FFF2-40B4-BE49-F238E27FC236}">
                <a16:creationId xmlns:a16="http://schemas.microsoft.com/office/drawing/2014/main" id="{B7344496-5BC8-2E01-AFDD-B58E01269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3794E-08B3-E505-662F-B968DEA3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5" y="399983"/>
            <a:ext cx="8664794" cy="1280890"/>
          </a:xfrm>
        </p:spPr>
        <p:txBody>
          <a:bodyPr>
            <a:noAutofit/>
          </a:bodyPr>
          <a:lstStyle/>
          <a:p>
            <a:r>
              <a:rPr lang="fr-FR" dirty="0"/>
              <a:t>Test Phage en Belgique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B6925A-444E-E1AF-403F-4A86157F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517697-9A97-998E-6FCB-5D300B16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10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F478F4-EAA7-75F8-BACC-04C668D1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762" y="2162864"/>
            <a:ext cx="6905240" cy="2760498"/>
          </a:xfrm>
        </p:spPr>
        <p:txBody>
          <a:bodyPr/>
          <a:lstStyle/>
          <a:p>
            <a:r>
              <a:rPr lang="fr-FR" dirty="0"/>
              <a:t>Phase précoce et tardive</a:t>
            </a:r>
          </a:p>
          <a:p>
            <a:r>
              <a:rPr lang="fr-FR" dirty="0">
                <a:highlight>
                  <a:srgbClr val="FFFF00"/>
                </a:highlight>
              </a:rPr>
              <a:t>Teste 17 </a:t>
            </a:r>
            <a:r>
              <a:rPr lang="fr-FR" dirty="0" err="1">
                <a:highlight>
                  <a:srgbClr val="FFFF00"/>
                </a:highlight>
              </a:rPr>
              <a:t>Borrelias</a:t>
            </a:r>
            <a:r>
              <a:rPr lang="fr-FR" dirty="0">
                <a:highlight>
                  <a:srgbClr val="FFFF00"/>
                </a:highlight>
              </a:rPr>
              <a:t> dont la Borrélia </a:t>
            </a:r>
            <a:r>
              <a:rPr lang="fr-FR" dirty="0" err="1">
                <a:highlight>
                  <a:srgbClr val="FFFF00"/>
                </a:highlight>
              </a:rPr>
              <a:t>Miyamotoi</a:t>
            </a:r>
            <a:r>
              <a:rPr lang="fr-FR" dirty="0">
                <a:highlight>
                  <a:srgbClr val="FFFF00"/>
                </a:highlight>
              </a:rPr>
              <a:t>. </a:t>
            </a:r>
            <a:r>
              <a:rPr lang="fr-FR" dirty="0"/>
              <a:t>Laboratoires redlabs.be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8EF846-D5DD-CA7A-3118-B9AA49D9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13" y="1680873"/>
            <a:ext cx="38195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2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04DE0A-2B64-8D97-AF78-F0F413D4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350" y="1807779"/>
            <a:ext cx="7231812" cy="4777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Pour </a:t>
            </a:r>
            <a:r>
              <a:rPr lang="fr-FR" dirty="0">
                <a:highlight>
                  <a:srgbClr val="FFFF00"/>
                </a:highlight>
              </a:rPr>
              <a:t>éradiquer</a:t>
            </a:r>
            <a:r>
              <a:rPr lang="fr-FR" dirty="0"/>
              <a:t> une maladie de Lyme aigüe :</a:t>
            </a:r>
          </a:p>
          <a:p>
            <a:r>
              <a:rPr lang="fr-FR" b="1" dirty="0"/>
              <a:t>Doxycycline</a:t>
            </a:r>
            <a:r>
              <a:rPr lang="fr-FR" dirty="0"/>
              <a:t> 200 mg/j , 4 à 6 semaines(après 8 ans)</a:t>
            </a:r>
          </a:p>
          <a:p>
            <a:r>
              <a:rPr lang="fr-FR" b="1" dirty="0"/>
              <a:t>Amoxicilline</a:t>
            </a:r>
            <a:r>
              <a:rPr lang="fr-FR" dirty="0"/>
              <a:t> 2g/j 4 à 6 semaines (sauf si allergie aux Pénicillines)</a:t>
            </a:r>
          </a:p>
          <a:p>
            <a:r>
              <a:rPr lang="fr-FR" b="1" dirty="0"/>
              <a:t>Azithromycine</a:t>
            </a:r>
            <a:r>
              <a:rPr lang="fr-FR" dirty="0"/>
              <a:t> 250 à 500 mg/j pendant 3 à 4 semaines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FE72B2-6238-C52F-7879-F066A7E3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1EBCD3-8576-FDF3-012B-CDFFCD2A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204652-48FA-5313-4ED5-F8FA09FEED7E}"/>
              </a:ext>
            </a:extLst>
          </p:cNvPr>
          <p:cNvSpPr txBox="1"/>
          <p:nvPr/>
        </p:nvSpPr>
        <p:spPr>
          <a:xfrm>
            <a:off x="783771" y="361229"/>
            <a:ext cx="1050187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Recommandation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2014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des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USA pour Adultes</a:t>
            </a:r>
            <a:endParaRPr lang="fr-FR" sz="4400" dirty="0">
              <a:latin typeface="+mj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6A7203-8CA0-64A1-79DB-B172DA1DE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3163" y1="67877" x2="52396" y2="82123"/>
                        <a14:backgroundMark x1="52396" y1="82123" x2="61821" y2="82402"/>
                        <a14:backgroundMark x1="61821" y1="82402" x2="65016" y2="75140"/>
                        <a14:backgroundMark x1="65335" y1="71788" x2="57827" y2="78492"/>
                        <a14:backgroundMark x1="21406" y1="59218" x2="23003" y2="59218"/>
                        <a14:backgroundMark x1="21565" y1="58939" x2="21565" y2="58939"/>
                        <a14:backgroundMark x1="20607" y1="58101" x2="23163" y2="6089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541" y="2566930"/>
            <a:ext cx="5341789" cy="244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BD6981-D296-0E18-886C-20847A0B7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5464">
            <a:off x="8344311" y="2604687"/>
            <a:ext cx="3730942" cy="36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8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04DE0A-2B64-8D97-AF78-F0F413D4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145" y="2244436"/>
            <a:ext cx="7046026" cy="3777622"/>
          </a:xfrm>
        </p:spPr>
        <p:txBody>
          <a:bodyPr>
            <a:normAutofit/>
          </a:bodyPr>
          <a:lstStyle/>
          <a:p>
            <a:r>
              <a:rPr lang="fr-FR" b="1" dirty="0"/>
              <a:t>Amoxicilline</a:t>
            </a:r>
            <a:r>
              <a:rPr lang="fr-FR" dirty="0"/>
              <a:t> 50 mg /kg/ J. (sauf si allergie aux Pénicillines).</a:t>
            </a:r>
          </a:p>
          <a:p>
            <a:r>
              <a:rPr lang="fr-FR" b="1" dirty="0"/>
              <a:t>Azithromycine</a:t>
            </a:r>
            <a:r>
              <a:rPr lang="fr-FR" dirty="0"/>
              <a:t> 5 à10 mg/kg/j</a:t>
            </a:r>
          </a:p>
          <a:p>
            <a:r>
              <a:rPr lang="fr-FR" dirty="0"/>
              <a:t>Si âge &gt; 8 ans: </a:t>
            </a:r>
            <a:r>
              <a:rPr lang="fr-FR" b="1" dirty="0"/>
              <a:t>Doxycycline</a:t>
            </a:r>
            <a:r>
              <a:rPr lang="fr-FR" dirty="0"/>
              <a:t> 4 mg/kg/j.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FE72B2-6238-C52F-7879-F066A7E3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1EBCD3-8576-FDF3-012B-CDFFCD2A0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0750B7-1B92-888E-F8B8-0C23FB06C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910" y="1821430"/>
            <a:ext cx="4357301" cy="43573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19D97F-2407-0607-9A81-8306FD84C9CF}"/>
              </a:ext>
            </a:extLst>
          </p:cNvPr>
          <p:cNvSpPr txBox="1"/>
          <p:nvPr/>
        </p:nvSpPr>
        <p:spPr>
          <a:xfrm>
            <a:off x="1312312" y="618501"/>
            <a:ext cx="96255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Reco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2014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des</a:t>
            </a:r>
            <a:r>
              <a:rPr lang="fr-FR" sz="4400" dirty="0">
                <a:latin typeface="+mj-lt"/>
              </a:rPr>
              <a:t> </a:t>
            </a:r>
            <a:r>
              <a:rPr lang="fr-FR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00000"/>
                  </a:solidFill>
                </a:uFill>
                <a:latin typeface="+mj-lt"/>
                <a:ea typeface="+mj-ea"/>
                <a:cs typeface="+mj-cs"/>
              </a:rPr>
              <a:t>USA pour enfants</a:t>
            </a:r>
            <a:endParaRPr lang="fr-F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830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1A344-70C6-E740-E12A-9D63BCCC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86" y="388178"/>
            <a:ext cx="8155447" cy="1779708"/>
          </a:xfrm>
        </p:spPr>
        <p:txBody>
          <a:bodyPr>
            <a:normAutofit fontScale="90000"/>
          </a:bodyPr>
          <a:lstStyle/>
          <a:p>
            <a:r>
              <a:rPr lang="fr-FR" dirty="0"/>
              <a:t>Les médecins spécialisés dans cette prise en charge de </a:t>
            </a:r>
            <a:r>
              <a:rPr lang="fr-FR" dirty="0" err="1"/>
              <a:t>lyme</a:t>
            </a:r>
            <a:r>
              <a:rPr lang="fr-FR" dirty="0"/>
              <a:t> secondaire et SPPT proposent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7468B5-AF31-3B3F-A650-9081B09D9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563" y="2201259"/>
            <a:ext cx="10328932" cy="450616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800"/>
              </a:spcAft>
              <a:buSzPct val="133000"/>
              <a:buFont typeface="Wingdings" panose="05000000000000000000" pitchFamily="2" charset="2"/>
              <a:buChar char=""/>
            </a:pPr>
            <a:r>
              <a:rPr lang="fr-FR" dirty="0"/>
              <a:t>10-20 jours  j/mois,                                                     avec pauses de 1 à 3 semaines  </a:t>
            </a:r>
          </a:p>
          <a:p>
            <a:pPr>
              <a:spcBef>
                <a:spcPts val="1200"/>
              </a:spcBef>
              <a:spcAft>
                <a:spcPts val="1800"/>
              </a:spcAft>
              <a:buSzPct val="133000"/>
              <a:buFont typeface="Wingdings" panose="05000000000000000000" pitchFamily="2" charset="2"/>
              <a:buChar char=""/>
            </a:pPr>
            <a:r>
              <a:rPr lang="fr-FR" dirty="0" err="1"/>
              <a:t>Bi-thérapie</a:t>
            </a:r>
            <a:endParaRPr lang="fr-FR" dirty="0"/>
          </a:p>
          <a:p>
            <a:pPr>
              <a:spcBef>
                <a:spcPts val="1200"/>
              </a:spcBef>
              <a:spcAft>
                <a:spcPts val="1800"/>
              </a:spcAft>
              <a:buSzPct val="133000"/>
              <a:buFont typeface="Wingdings" panose="05000000000000000000" pitchFamily="2" charset="2"/>
              <a:buChar char=""/>
            </a:pPr>
            <a:r>
              <a:rPr lang="fr-FR" dirty="0"/>
              <a:t>Pendant 1 à 2 ans</a:t>
            </a:r>
          </a:p>
          <a:p>
            <a:pPr>
              <a:spcBef>
                <a:spcPts val="1200"/>
              </a:spcBef>
              <a:spcAft>
                <a:spcPts val="1800"/>
              </a:spcAft>
              <a:buSzPct val="133000"/>
              <a:buFont typeface="Wingdings" panose="05000000000000000000" pitchFamily="2" charset="2"/>
              <a:buChar char=""/>
            </a:pPr>
            <a:r>
              <a:rPr lang="fr-FR" dirty="0"/>
              <a:t>Pas de résistance aux Antibiotiques </a:t>
            </a:r>
            <a:r>
              <a:rPr lang="fr-FR" dirty="0" err="1"/>
              <a:t>sus-cités</a:t>
            </a:r>
            <a:endParaRPr lang="fr-FR" dirty="0"/>
          </a:p>
          <a:p>
            <a:pPr>
              <a:spcBef>
                <a:spcPts val="1200"/>
              </a:spcBef>
              <a:spcAft>
                <a:spcPts val="1800"/>
              </a:spcAft>
              <a:buSzPct val="133000"/>
              <a:buFont typeface="Wingdings" panose="05000000000000000000" pitchFamily="2" charset="2"/>
              <a:buChar char=""/>
            </a:pPr>
            <a:r>
              <a:rPr lang="fr-FR" dirty="0"/>
              <a:t>Flore intestinale et foie vont être agressés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2E8563-D1C9-D5C4-3A83-9E037C65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F75FC-1592-781D-41A6-89DDD9AA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EF1B5E-47CF-2395-FFAE-64C65F30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7865" y="134929"/>
            <a:ext cx="3477600" cy="34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DEC014-A49F-C6BE-E418-CB9C079A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5" y="399983"/>
            <a:ext cx="7854016" cy="802284"/>
          </a:xfrm>
        </p:spPr>
        <p:txBody>
          <a:bodyPr/>
          <a:lstStyle/>
          <a:p>
            <a:r>
              <a:rPr lang="fr-FR" dirty="0"/>
              <a:t>Des Huiles Essentielles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C24DEA-B7A8-8AE9-A2D8-18144EF2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Permettent de réduire la dose                d’antibiotiques.</a:t>
            </a:r>
          </a:p>
          <a:p>
            <a:r>
              <a:rPr lang="fr-FR" dirty="0"/>
              <a:t>Cure de 10-15 jours .</a:t>
            </a:r>
          </a:p>
          <a:p>
            <a:r>
              <a:rPr lang="fr-FR" dirty="0"/>
              <a:t>Celles riches en </a:t>
            </a:r>
            <a:r>
              <a:rPr lang="fr-FR" dirty="0" err="1"/>
              <a:t>Carvacrol</a:t>
            </a:r>
            <a:r>
              <a:rPr lang="fr-FR" dirty="0"/>
              <a:t> : </a:t>
            </a:r>
            <a:r>
              <a:rPr lang="fr-FR" dirty="0">
                <a:highlight>
                  <a:srgbClr val="FFFF00"/>
                </a:highlight>
              </a:rPr>
              <a:t>Origan</a:t>
            </a:r>
            <a:r>
              <a:rPr lang="fr-FR" dirty="0"/>
              <a:t>, </a:t>
            </a:r>
            <a:r>
              <a:rPr lang="fr-FR" dirty="0">
                <a:highlight>
                  <a:srgbClr val="FFFF00"/>
                </a:highlight>
              </a:rPr>
              <a:t>thym thymol</a:t>
            </a:r>
            <a:r>
              <a:rPr lang="fr-FR" dirty="0"/>
              <a:t>, </a:t>
            </a:r>
            <a:r>
              <a:rPr lang="fr-FR" dirty="0" err="1"/>
              <a:t>Sariette</a:t>
            </a:r>
            <a:r>
              <a:rPr lang="fr-FR" dirty="0"/>
              <a:t> des montagnes, </a:t>
            </a:r>
            <a:r>
              <a:rPr lang="fr-FR" dirty="0">
                <a:highlight>
                  <a:srgbClr val="FFFF00"/>
                </a:highlight>
              </a:rPr>
              <a:t>Clou de girofle</a:t>
            </a:r>
            <a:r>
              <a:rPr lang="fr-FR" dirty="0"/>
              <a:t>.              Mais aussi : Cannelle de Ceylan, Menthe poivrée, Arbre à thé.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7DE399-F309-10C9-2240-596C4B48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159C1C-E15B-1C37-34C7-0000F4F1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9B4EA1-92E2-C6FA-4AA0-FF536D4C92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8000" y="136800"/>
            <a:ext cx="3484800" cy="3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7C263-958A-2F8A-D9C6-D8BDCE9A5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399983"/>
            <a:ext cx="6682609" cy="1280890"/>
          </a:xfrm>
        </p:spPr>
        <p:txBody>
          <a:bodyPr/>
          <a:lstStyle/>
          <a:p>
            <a:r>
              <a:rPr lang="fr-FR" dirty="0" err="1"/>
              <a:t>Plaquenil</a:t>
            </a:r>
            <a:r>
              <a:rPr lang="fr-FR" dirty="0"/>
              <a:t> ou </a:t>
            </a:r>
            <a:r>
              <a:rPr lang="fr-FR" dirty="0" err="1"/>
              <a:t>Artémisia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8CD66A-A2F4-1030-E71E-76BFE92C2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291" y="1680873"/>
            <a:ext cx="7195042" cy="4777144"/>
          </a:xfrm>
        </p:spPr>
        <p:txBody>
          <a:bodyPr/>
          <a:lstStyle/>
          <a:p>
            <a:r>
              <a:rPr lang="fr-FR" dirty="0"/>
              <a:t>Contre les </a:t>
            </a:r>
            <a:r>
              <a:rPr lang="fr-FR" dirty="0" err="1"/>
              <a:t>Babésias</a:t>
            </a:r>
            <a:r>
              <a:rPr lang="fr-FR" dirty="0"/>
              <a:t>, co-infection fréquente des Borrélias. </a:t>
            </a:r>
          </a:p>
          <a:p>
            <a:r>
              <a:rPr lang="fr-FR" dirty="0"/>
              <a:t>Contre les kystes des Borrélias.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1234CA-1FC3-A02D-49A6-402D79352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9E5998-9B2E-93C2-327F-75E35D359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AAFBA4-468D-4D3F-E571-4C4A6F7F30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088" y1="46140" x2="42632" y2="72105"/>
                        <a14:foregroundMark x1="37895" y1="46930" x2="38421" y2="43684"/>
                        <a14:foregroundMark x1="39123" y1="66140" x2="40789" y2="75175"/>
                        <a14:foregroundMark x1="40789" y1="75175" x2="44298" y2="74825"/>
                        <a14:foregroundMark x1="37895" y1="70351" x2="38158" y2="67193"/>
                        <a14:foregroundMark x1="37632" y1="76579" x2="37632" y2="74035"/>
                        <a14:foregroundMark x1="37895" y1="71316" x2="37895" y2="71316"/>
                        <a14:foregroundMark x1="37368" y1="69912" x2="37895" y2="66404"/>
                        <a14:foregroundMark x1="38158" y1="43246" x2="37193" y2="53070"/>
                        <a14:foregroundMark x1="62507" y1="81929" x2="63099" y2="82005"/>
                        <a14:backgroundMark x1="64298" y1="79737" x2="64737" y2="82982"/>
                        <a14:backgroundMark x1="64474" y1="82982" x2="63684" y2="82193"/>
                        <a14:backgroundMark x1="62105" y1="82368" x2="62105" y2="82368"/>
                        <a14:backgroundMark x1="61053" y1="82193" x2="61053" y2="82193"/>
                        <a14:backgroundMark x1="60877" y1="82193" x2="60877" y2="82193"/>
                        <a14:backgroundMark x1="60439" y1="82368" x2="62895" y2="81140"/>
                        <a14:backgroundMark x1="36404" y1="80175" x2="37807" y2="82368"/>
                        <a14:backgroundMark x1="35965" y1="81579" x2="35000" y2="81404"/>
                        <a14:backgroundMark x1="63860" y1="81754" x2="64912" y2="8175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462" t="16902" r="36616" b="17425"/>
          <a:stretch/>
        </p:blipFill>
        <p:spPr>
          <a:xfrm>
            <a:off x="8656587" y="168796"/>
            <a:ext cx="2558093" cy="583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21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46AE7-A002-DE72-ED11-58F5FB4F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La stimulation immunitaire :</a:t>
            </a:r>
            <a:br>
              <a:rPr lang="fr-FR" dirty="0"/>
            </a:br>
            <a:r>
              <a:rPr lang="fr-FR" dirty="0"/>
              <a:t> les  micronutriments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E952B-A8AC-40A9-51C8-9C66CAF1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126" y="1680873"/>
            <a:ext cx="6599998" cy="505992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Magnésium-B6.</a:t>
            </a:r>
          </a:p>
          <a:p>
            <a:r>
              <a:rPr lang="fr-FR" dirty="0"/>
              <a:t>Vitamine D.</a:t>
            </a:r>
          </a:p>
          <a:p>
            <a:r>
              <a:rPr lang="fr-FR" dirty="0"/>
              <a:t>Omégas 3 végétaux (colza) et animaux ( poissons)</a:t>
            </a:r>
          </a:p>
          <a:p>
            <a:r>
              <a:rPr lang="fr-FR" dirty="0"/>
              <a:t>Antioxydants ( glutathion réduit, acide lipoïque ) </a:t>
            </a:r>
          </a:p>
          <a:p>
            <a:r>
              <a:rPr lang="fr-FR" dirty="0"/>
              <a:t>Complexes de vitamine B pour le système nerveux</a:t>
            </a:r>
          </a:p>
          <a:p>
            <a:r>
              <a:rPr lang="fr-FR" dirty="0"/>
              <a:t>Zinc et iode selon les dosages sanguins.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D23111-9DA5-4C6A-E5C5-0166D2A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B78D79-A3EF-AD33-5D21-8E535EAEA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0F7298-25D9-1FFA-6689-C63497A05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3" b="91262" l="9904" r="89936">
                        <a14:foregroundMark x1="26038" y1="31650" x2="27796" y2="30485"/>
                        <a14:foregroundMark x1="26677" y1="29903" x2="24121" y2="18641"/>
                        <a14:foregroundMark x1="24121" y1="18641" x2="34665" y2="20388"/>
                        <a14:foregroundMark x1="34665" y1="20388" x2="35623" y2="30291"/>
                        <a14:foregroundMark x1="35623" y1="30291" x2="23003" y2="34369"/>
                        <a14:foregroundMark x1="23003" y1="34369" x2="19169" y2="25825"/>
                        <a14:foregroundMark x1="19169" y1="25825" x2="23482" y2="13786"/>
                        <a14:foregroundMark x1="23482" y1="13786" x2="32428" y2="17670"/>
                        <a14:foregroundMark x1="32428" y1="17670" x2="34026" y2="22330"/>
                        <a14:foregroundMark x1="59585" y1="43689" x2="47764" y2="47767"/>
                        <a14:foregroundMark x1="47764" y1="47767" x2="41693" y2="60194"/>
                        <a14:foregroundMark x1="41693" y1="60194" x2="56709" y2="60194"/>
                        <a14:foregroundMark x1="56709" y1="60194" x2="57348" y2="46019"/>
                        <a14:foregroundMark x1="57348" y1="46019" x2="46645" y2="37282"/>
                        <a14:foregroundMark x1="46645" y1="37282" x2="42492" y2="37864"/>
                        <a14:foregroundMark x1="75719" y1="45825" x2="77955" y2="45825"/>
                        <a14:foregroundMark x1="80032" y1="45437" x2="84665" y2="54757"/>
                        <a14:foregroundMark x1="84665" y1="54757" x2="81949" y2="58252"/>
                        <a14:foregroundMark x1="71565" y1="88932" x2="81789" y2="91262"/>
                        <a14:foregroundMark x1="82268" y1="81359" x2="81629" y2="47379"/>
                        <a14:foregroundMark x1="81629" y1="47379" x2="77157" y2="56117"/>
                        <a14:foregroundMark x1="77796" y1="36505" x2="76038" y2="40583"/>
                        <a14:foregroundMark x1="75240" y1="73786" x2="75399" y2="79223"/>
                        <a14:foregroundMark x1="28115" y1="57864" x2="29712" y2="86408"/>
                        <a14:foregroundMark x1="74281" y1="58252" x2="69489" y2="66408"/>
                        <a14:foregroundMark x1="69489" y1="66408" x2="67732" y2="7242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8787" y="1439332"/>
            <a:ext cx="6444740" cy="53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E712B-5ADC-B0EC-BA3E-646E0C26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5" y="399983"/>
            <a:ext cx="6549598" cy="718145"/>
          </a:xfrm>
        </p:spPr>
        <p:txBody>
          <a:bodyPr>
            <a:normAutofit fontScale="90000"/>
          </a:bodyPr>
          <a:lstStyle/>
          <a:p>
            <a:r>
              <a:rPr lang="fr-FR" dirty="0"/>
              <a:t>Quelques livres sur le sujet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F9139-00AE-8080-8077-D6238BB94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04" y="1302706"/>
            <a:ext cx="5432598" cy="5438093"/>
          </a:xfrm>
        </p:spPr>
        <p:txBody>
          <a:bodyPr>
            <a:normAutofit fontScale="92500"/>
          </a:bodyPr>
          <a:lstStyle/>
          <a:p>
            <a:r>
              <a:rPr lang="fr-FR" sz="2400" b="1" dirty="0"/>
              <a:t>Dr Richard Horowitz </a:t>
            </a:r>
            <a:r>
              <a:rPr lang="fr-FR" sz="2400" dirty="0"/>
              <a:t>: </a:t>
            </a:r>
            <a:r>
              <a:rPr lang="fr-FR" sz="2400" i="1" dirty="0"/>
              <a:t>Soigner </a:t>
            </a:r>
            <a:r>
              <a:rPr lang="fr-FR" sz="2400" i="1" dirty="0" err="1"/>
              <a:t>Lymes</a:t>
            </a:r>
            <a:r>
              <a:rPr lang="fr-FR" sz="2400" i="1" dirty="0"/>
              <a:t> et les maladies chroniques inexpliquées.</a:t>
            </a:r>
            <a:r>
              <a:rPr lang="fr-FR" sz="2400" dirty="0"/>
              <a:t> Ed Thierry </a:t>
            </a:r>
            <a:r>
              <a:rPr lang="fr-FR" sz="2400" dirty="0" err="1"/>
              <a:t>Souccar</a:t>
            </a:r>
            <a:endParaRPr lang="fr-FR" sz="2400" dirty="0"/>
          </a:p>
          <a:p>
            <a:r>
              <a:rPr lang="fr-FR" sz="2400" b="1" dirty="0"/>
              <a:t>Pr Christian </a:t>
            </a:r>
            <a:r>
              <a:rPr lang="fr-FR" sz="2400" b="1" dirty="0" err="1"/>
              <a:t>Peronne</a:t>
            </a:r>
            <a:r>
              <a:rPr lang="fr-FR" sz="2400" b="1" dirty="0"/>
              <a:t> </a:t>
            </a:r>
            <a:r>
              <a:rPr lang="fr-FR" sz="2400" dirty="0"/>
              <a:t>: </a:t>
            </a:r>
            <a:r>
              <a:rPr lang="fr-FR" sz="2400" i="1" dirty="0"/>
              <a:t>La vérité sur la maladie de Lyme.</a:t>
            </a:r>
            <a:r>
              <a:rPr lang="fr-FR" sz="2400" dirty="0"/>
              <a:t> Ed Odile Jacob. </a:t>
            </a:r>
          </a:p>
          <a:p>
            <a:r>
              <a:rPr lang="fr-FR" sz="2400" b="1" dirty="0"/>
              <a:t>Dr Alexis </a:t>
            </a:r>
            <a:r>
              <a:rPr lang="fr-FR" sz="2400" b="1" dirty="0" err="1"/>
              <a:t>Lacout</a:t>
            </a:r>
            <a:r>
              <a:rPr lang="fr-FR" sz="2400" b="1" dirty="0"/>
              <a:t>, Marie Mas et Philippe Raymond</a:t>
            </a:r>
            <a:r>
              <a:rPr lang="fr-FR" sz="2400" i="1" dirty="0"/>
              <a:t>: Lyme Pratique: Maladie de Lyme et maladies vectorielles à tiques</a:t>
            </a:r>
            <a:r>
              <a:rPr lang="fr-FR" sz="2400" dirty="0"/>
              <a:t>. </a:t>
            </a:r>
            <a:r>
              <a:rPr lang="fr-FR" sz="2400" i="1" dirty="0"/>
              <a:t>Actualités diagnostiques et thérapeutiques en 2019.</a:t>
            </a:r>
            <a:r>
              <a:rPr lang="fr-FR" sz="2400" dirty="0"/>
              <a:t> VG éditions.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AE3125-A47A-8A1A-8876-B366047C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E4302A-A21F-CD2B-2E04-F81ED72C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17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1F2C83B-0453-69AC-58DF-66ED3E61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943">
            <a:off x="7141121" y="288985"/>
            <a:ext cx="3114281" cy="4395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BBC307-4BAA-7E0B-769E-1712EF436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301">
            <a:off x="8689301" y="1189129"/>
            <a:ext cx="3297274" cy="5016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1BF23E-B658-EED5-560A-11B6BE1605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213" t="5577" r="16359" b="2209"/>
          <a:stretch/>
        </p:blipFill>
        <p:spPr>
          <a:xfrm rot="21385037">
            <a:off x="6949433" y="2432409"/>
            <a:ext cx="3082930" cy="421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3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F9139-00AE-8080-8077-D6238BB94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509" y="1280159"/>
            <a:ext cx="6209331" cy="5409045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/>
              <a:t>Sophie </a:t>
            </a:r>
            <a:r>
              <a:rPr lang="fr-FR" b="1" dirty="0" err="1"/>
              <a:t>Benarroch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sz="3100" i="1" dirty="0"/>
              <a:t>A la recherche de ma santé perdue</a:t>
            </a:r>
            <a:r>
              <a:rPr lang="fr-FR" sz="3100" dirty="0"/>
              <a:t>. </a:t>
            </a:r>
            <a:r>
              <a:rPr lang="fr-FR" sz="3100" dirty="0" err="1"/>
              <a:t>Editions</a:t>
            </a:r>
            <a:r>
              <a:rPr lang="fr-FR" sz="3100" dirty="0"/>
              <a:t> du moment</a:t>
            </a:r>
          </a:p>
          <a:p>
            <a:r>
              <a:rPr lang="fr-FR" b="1" dirty="0"/>
              <a:t>Judith </a:t>
            </a:r>
            <a:r>
              <a:rPr lang="fr-FR" b="1" dirty="0" err="1"/>
              <a:t>Albertat</a:t>
            </a:r>
            <a:r>
              <a:rPr lang="fr-FR" b="1" dirty="0"/>
              <a:t> </a:t>
            </a:r>
            <a:r>
              <a:rPr lang="fr-FR" dirty="0"/>
              <a:t>: </a:t>
            </a:r>
            <a:r>
              <a:rPr lang="fr-FR" i="1" dirty="0"/>
              <a:t>Maladie de Lyme: mon parcours pour retrouver la santé.</a:t>
            </a:r>
            <a:r>
              <a:rPr lang="fr-FR" dirty="0"/>
              <a:t> Edition Thierry </a:t>
            </a:r>
            <a:r>
              <a:rPr lang="fr-FR" dirty="0" err="1"/>
              <a:t>Souccar</a:t>
            </a:r>
            <a:endParaRPr lang="fr-FR" dirty="0"/>
          </a:p>
          <a:p>
            <a:r>
              <a:rPr lang="fr-FR" b="1" dirty="0"/>
              <a:t>Yannick </a:t>
            </a:r>
            <a:r>
              <a:rPr lang="fr-FR" b="1" dirty="0" err="1"/>
              <a:t>Schraen</a:t>
            </a:r>
            <a:r>
              <a:rPr lang="fr-FR" b="1" dirty="0"/>
              <a:t> </a:t>
            </a:r>
            <a:r>
              <a:rPr lang="fr-FR" dirty="0"/>
              <a:t>et Diane </a:t>
            </a:r>
            <a:r>
              <a:rPr lang="fr-FR" dirty="0" err="1"/>
              <a:t>Schraen</a:t>
            </a:r>
            <a:r>
              <a:rPr lang="fr-FR" dirty="0"/>
              <a:t>  : </a:t>
            </a:r>
            <a:r>
              <a:rPr lang="fr-FR" i="1" dirty="0"/>
              <a:t>11 mois d’enfer ! Maladie de Lyme, comment j’ai failli mourir</a:t>
            </a:r>
            <a:r>
              <a:rPr lang="fr-FR" dirty="0"/>
              <a:t>. E Flammarion .</a:t>
            </a:r>
          </a:p>
          <a:p>
            <a:r>
              <a:rPr lang="fr-FR" b="1" dirty="0"/>
              <a:t>Jean-Patrick </a:t>
            </a:r>
            <a:r>
              <a:rPr lang="fr-FR" b="1" dirty="0" err="1"/>
              <a:t>Bonnardel</a:t>
            </a:r>
            <a:r>
              <a:rPr lang="fr-FR" dirty="0"/>
              <a:t>. Maladie de Lyme, traitements alternatifs, </a:t>
            </a:r>
            <a:r>
              <a:rPr lang="fr-FR" dirty="0" err="1"/>
              <a:t>Editions</a:t>
            </a:r>
            <a:r>
              <a:rPr lang="fr-FR" dirty="0"/>
              <a:t> Montagnole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AE3125-A47A-8A1A-8876-B366047C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E4302A-A21F-CD2B-2E04-F81ED72C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18</a:t>
            </a:fld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3380C36-10E2-4BC8-59B7-B8BD6E86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5" y="399983"/>
            <a:ext cx="6549598" cy="718145"/>
          </a:xfrm>
        </p:spPr>
        <p:txBody>
          <a:bodyPr>
            <a:normAutofit fontScale="90000"/>
          </a:bodyPr>
          <a:lstStyle/>
          <a:p>
            <a:r>
              <a:rPr lang="fr-FR" dirty="0"/>
              <a:t>Quelques livres sur le sujet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46C163-4D78-7891-D447-3F802B95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1005" y="613050"/>
            <a:ext cx="3535041" cy="566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E7611FD-5A40-7093-8FA4-FCC3E147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45">
            <a:off x="8070668" y="249404"/>
            <a:ext cx="3664404" cy="549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A037564-0CCD-2AA8-D85D-6BB05D970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65" y="1044809"/>
            <a:ext cx="3340305" cy="506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E48C765-5FD8-E720-FD7B-B855D2D3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688">
            <a:off x="7470991" y="1619975"/>
            <a:ext cx="3590493" cy="495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7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E1E69-604B-21A4-DC85-90DADA82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Associations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0C47F1-156F-1FB8-3B15-9FA837159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France Lyme : </a:t>
            </a:r>
            <a:r>
              <a:rPr lang="fr-FR" dirty="0">
                <a:hlinkClick r:id="rId3"/>
              </a:rPr>
              <a:t>https://francelyme.fr/site/</a:t>
            </a:r>
            <a:endParaRPr lang="fr-FR" dirty="0"/>
          </a:p>
          <a:p>
            <a:r>
              <a:rPr lang="fr-FR" dirty="0"/>
              <a:t>Le relai de </a:t>
            </a:r>
            <a:r>
              <a:rPr lang="fr-FR" dirty="0" err="1"/>
              <a:t>lyme</a:t>
            </a:r>
            <a:r>
              <a:rPr lang="fr-FR" dirty="0"/>
              <a:t> : </a:t>
            </a:r>
            <a:r>
              <a:rPr lang="fr-FR" dirty="0">
                <a:hlinkClick r:id="rId4"/>
              </a:rPr>
              <a:t>https://lerelaisdelyme.fr/</a:t>
            </a:r>
            <a:endParaRPr lang="fr-FR" dirty="0"/>
          </a:p>
          <a:p>
            <a:r>
              <a:rPr lang="fr-FR" dirty="0" err="1"/>
              <a:t>Lympact</a:t>
            </a:r>
            <a:r>
              <a:rPr lang="fr-FR" dirty="0"/>
              <a:t> : https: //www.lympact.fr/</a:t>
            </a:r>
          </a:p>
          <a:p>
            <a:r>
              <a:rPr lang="fr-FR" dirty="0"/>
              <a:t>Lyme sans frontières : </a:t>
            </a:r>
            <a:r>
              <a:rPr lang="fr-FR" dirty="0">
                <a:hlinkClick r:id="rId5"/>
              </a:rPr>
              <a:t>https://www.associationlymesansfrontieres.com/</a:t>
            </a:r>
            <a:endParaRPr lang="fr-FR" dirty="0"/>
          </a:p>
          <a:p>
            <a:r>
              <a:rPr lang="fr-FR" dirty="0">
                <a:hlinkClick r:id="rId6"/>
              </a:rPr>
              <a:t>https://socialyme.com/category/maladiedelyme/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5D24A5-3633-10B4-A675-5669A470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706170-DDFE-B296-08D9-4F9C7417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794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D01D4-C4EA-A41A-07CA-F9D08179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 trouve-t-on les tiques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CEA15-A710-4851-090B-013A9458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4D6FD1-454C-9A60-CD53-5F84A91C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2</a:t>
            </a:fld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7110BBE-5C29-8F07-1120-DFA14858F7C8}"/>
              </a:ext>
            </a:extLst>
          </p:cNvPr>
          <p:cNvGrpSpPr/>
          <p:nvPr/>
        </p:nvGrpSpPr>
        <p:grpSpPr>
          <a:xfrm>
            <a:off x="264835" y="2209576"/>
            <a:ext cx="2772000" cy="3785091"/>
            <a:chOff x="264835" y="2209576"/>
            <a:chExt cx="2772000" cy="3785091"/>
          </a:xfrm>
        </p:grpSpPr>
        <p:sp>
          <p:nvSpPr>
            <p:cNvPr id="14" name="Organigramme : Connecteur 13">
              <a:extLst>
                <a:ext uri="{FF2B5EF4-FFF2-40B4-BE49-F238E27FC236}">
                  <a16:creationId xmlns:a16="http://schemas.microsoft.com/office/drawing/2014/main" id="{CA6F9657-262C-C128-3BF1-9218B8A2A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4835" y="2209576"/>
              <a:ext cx="2772000" cy="2772000"/>
            </a:xfrm>
            <a:prstGeom prst="flowChartConnector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15B25C3-8287-1D8F-B163-D823B30B4863}"/>
                </a:ext>
              </a:extLst>
            </p:cNvPr>
            <p:cNvSpPr txBox="1"/>
            <p:nvPr/>
          </p:nvSpPr>
          <p:spPr>
            <a:xfrm>
              <a:off x="774634" y="5040560"/>
              <a:ext cx="175240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Forêts et </a:t>
              </a:r>
            </a:p>
            <a:p>
              <a:pPr algn="ctr"/>
              <a:r>
                <a:rPr lang="fr-FR" sz="2800" dirty="0"/>
                <a:t>prairies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90CB04C-A9FC-1D88-658F-940DACFE892F}"/>
              </a:ext>
            </a:extLst>
          </p:cNvPr>
          <p:cNvGrpSpPr/>
          <p:nvPr/>
        </p:nvGrpSpPr>
        <p:grpSpPr>
          <a:xfrm>
            <a:off x="3215662" y="2209576"/>
            <a:ext cx="2772000" cy="3785091"/>
            <a:chOff x="3215662" y="2209576"/>
            <a:chExt cx="2772000" cy="3785091"/>
          </a:xfrm>
        </p:grpSpPr>
        <p:sp>
          <p:nvSpPr>
            <p:cNvPr id="15" name="Organigramme : Connecteur 14">
              <a:extLst>
                <a:ext uri="{FF2B5EF4-FFF2-40B4-BE49-F238E27FC236}">
                  <a16:creationId xmlns:a16="http://schemas.microsoft.com/office/drawing/2014/main" id="{FB8F0ADE-2E75-5C62-9F89-B7DF47D602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5662" y="2209576"/>
              <a:ext cx="2772000" cy="2772000"/>
            </a:xfrm>
            <a:prstGeom prst="flowChartConnector">
              <a:avLst/>
            </a:pr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688579-D0E6-27EC-7B7F-568D70B90ACC}"/>
                </a:ext>
              </a:extLst>
            </p:cNvPr>
            <p:cNvSpPr txBox="1"/>
            <p:nvPr/>
          </p:nvSpPr>
          <p:spPr>
            <a:xfrm>
              <a:off x="3719049" y="5040560"/>
              <a:ext cx="17652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Zones </a:t>
              </a:r>
            </a:p>
            <a:p>
              <a:pPr algn="ctr"/>
              <a:r>
                <a:rPr lang="fr-FR" sz="2800" dirty="0"/>
                <a:t>agricoles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F758BB-14D4-E0F2-8ED7-78F34D895424}"/>
              </a:ext>
            </a:extLst>
          </p:cNvPr>
          <p:cNvGrpSpPr/>
          <p:nvPr/>
        </p:nvGrpSpPr>
        <p:grpSpPr>
          <a:xfrm>
            <a:off x="6166489" y="2209576"/>
            <a:ext cx="2772000" cy="3785091"/>
            <a:chOff x="6166489" y="2209576"/>
            <a:chExt cx="2772000" cy="3785091"/>
          </a:xfrm>
        </p:grpSpPr>
        <p:sp>
          <p:nvSpPr>
            <p:cNvPr id="16" name="Organigramme : Connecteur 15">
              <a:extLst>
                <a:ext uri="{FF2B5EF4-FFF2-40B4-BE49-F238E27FC236}">
                  <a16:creationId xmlns:a16="http://schemas.microsoft.com/office/drawing/2014/main" id="{65D4CAED-FCFE-3D31-1F10-A4F6981B24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6489" y="2209576"/>
              <a:ext cx="2772000" cy="2772000"/>
            </a:xfrm>
            <a:prstGeom prst="flowChartConnector">
              <a:avLst/>
            </a:prstGeom>
            <a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53ECE16-BDB3-E7D7-F46B-EE498A33E7CF}"/>
                </a:ext>
              </a:extLst>
            </p:cNvPr>
            <p:cNvSpPr txBox="1"/>
            <p:nvPr/>
          </p:nvSpPr>
          <p:spPr>
            <a:xfrm>
              <a:off x="6809337" y="5040560"/>
              <a:ext cx="148630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Jardins </a:t>
              </a:r>
            </a:p>
            <a:p>
              <a:pPr algn="ctr"/>
              <a:r>
                <a:rPr lang="fr-FR" sz="2800" dirty="0"/>
                <a:t>privés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F09A543-98B2-80C9-5607-30248855D907}"/>
              </a:ext>
            </a:extLst>
          </p:cNvPr>
          <p:cNvGrpSpPr/>
          <p:nvPr/>
        </p:nvGrpSpPr>
        <p:grpSpPr>
          <a:xfrm>
            <a:off x="9117317" y="2209576"/>
            <a:ext cx="2772000" cy="3785091"/>
            <a:chOff x="9117317" y="2209576"/>
            <a:chExt cx="2772000" cy="3785091"/>
          </a:xfrm>
        </p:grpSpPr>
        <p:sp>
          <p:nvSpPr>
            <p:cNvPr id="17" name="Organigramme : Connecteur 16">
              <a:extLst>
                <a:ext uri="{FF2B5EF4-FFF2-40B4-BE49-F238E27FC236}">
                  <a16:creationId xmlns:a16="http://schemas.microsoft.com/office/drawing/2014/main" id="{5C8D473E-3434-27BC-0CDA-BB38B685E3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17317" y="2209576"/>
              <a:ext cx="2772000" cy="2772000"/>
            </a:xfrm>
            <a:prstGeom prst="flowChartConnector">
              <a:avLst/>
            </a:prstGeom>
            <a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01A150C-1A77-763B-9D30-F46F8233DB36}"/>
                </a:ext>
              </a:extLst>
            </p:cNvPr>
            <p:cNvSpPr txBox="1"/>
            <p:nvPr/>
          </p:nvSpPr>
          <p:spPr>
            <a:xfrm>
              <a:off x="9664787" y="5040560"/>
              <a:ext cx="16770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800" dirty="0"/>
                <a:t>Parcs et </a:t>
              </a:r>
            </a:p>
            <a:p>
              <a:pPr algn="ctr"/>
              <a:r>
                <a:rPr lang="fr-FR" sz="2800" dirty="0"/>
                <a:t>jardins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10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F97F01-92C1-37B4-5E6C-FB2E891367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7406" y="273139"/>
            <a:ext cx="10815638" cy="1006475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Comment se protéger des morsures de tique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ECE3C-F860-0E95-8778-AB91725419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93800" y="5019810"/>
            <a:ext cx="7559675" cy="1500188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ü"/>
            </a:pPr>
            <a:r>
              <a:rPr lang="fr-FR" sz="2000" dirty="0"/>
              <a:t>S’inspecter attentivement après une sortie dans la nature y compris la tête</a:t>
            </a:r>
          </a:p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ü"/>
            </a:pPr>
            <a:r>
              <a:rPr lang="fr-FR" sz="2000" dirty="0"/>
              <a:t>Attention aux  animaux de compagnie : chats, chiens, lapins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7170CE-14F4-4093-8C8B-EF7377FF64F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286998" y="6519998"/>
            <a:ext cx="4114800" cy="365125"/>
          </a:xfrm>
        </p:spPr>
        <p:txBody>
          <a:bodyPr/>
          <a:lstStyle/>
          <a:p>
            <a:r>
              <a:rPr lang="fr-FR" dirty="0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D5AE9-AA23-5CB6-E190-F3A9D8484F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2537" y="64880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AB282F-8516-4594-9465-A9C75E7C51AA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3B33E4-1D61-D5B2-864A-309208492C93}"/>
              </a:ext>
            </a:extLst>
          </p:cNvPr>
          <p:cNvSpPr txBox="1"/>
          <p:nvPr/>
        </p:nvSpPr>
        <p:spPr>
          <a:xfrm>
            <a:off x="3793800" y="1345074"/>
            <a:ext cx="7560000" cy="1015663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Vêtements couvrants si possible la totalité du corps</a:t>
            </a:r>
          </a:p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Chapeau (ou casquette) + chaussures fermées et si possible pantalon dans les chaussettes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DA2EBC-7E74-8066-98F0-38CFD865699B}"/>
              </a:ext>
            </a:extLst>
          </p:cNvPr>
          <p:cNvSpPr txBox="1"/>
          <p:nvPr/>
        </p:nvSpPr>
        <p:spPr>
          <a:xfrm>
            <a:off x="3793800" y="3051719"/>
            <a:ext cx="7560000" cy="163121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S’asseoir sur un tissu lors d’une pause sur l’herbe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Rester sur les sentiers tracés, éviter fougères, herbes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Vêtements clairs pour faciliter le repérage des tiques</a:t>
            </a:r>
          </a:p>
          <a:p>
            <a:pPr marL="342900" indent="-342900"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fr-FR" sz="2000" dirty="0"/>
              <a:t>Répulsif à tiques sur le bas du pantalon, les chaussettes, les manches, le col de la chemise ou du pull</a:t>
            </a:r>
          </a:p>
        </p:txBody>
      </p:sp>
      <p:pic>
        <p:nvPicPr>
          <p:cNvPr id="15" name="Graphique 14" descr="Insecte avec un remplissage uni">
            <a:extLst>
              <a:ext uri="{FF2B5EF4-FFF2-40B4-BE49-F238E27FC236}">
                <a16:creationId xmlns:a16="http://schemas.microsoft.com/office/drawing/2014/main" id="{7DA3ABD6-1000-1EB4-1F82-AD826640D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25344">
            <a:off x="10778747" y="367200"/>
            <a:ext cx="1007589" cy="1007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C666D62C-92A4-EEAB-2E41-405681CBACEC}"/>
              </a:ext>
            </a:extLst>
          </p:cNvPr>
          <p:cNvGrpSpPr/>
          <p:nvPr/>
        </p:nvGrpSpPr>
        <p:grpSpPr>
          <a:xfrm>
            <a:off x="726616" y="1002538"/>
            <a:ext cx="3480754" cy="1848991"/>
            <a:chOff x="640823" y="1002538"/>
            <a:chExt cx="3480754" cy="184899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28DE8B7-9DCD-D4AE-164C-40125FEA799D}"/>
                </a:ext>
              </a:extLst>
            </p:cNvPr>
            <p:cNvGrpSpPr/>
            <p:nvPr/>
          </p:nvGrpSpPr>
          <p:grpSpPr>
            <a:xfrm>
              <a:off x="704110" y="1002538"/>
              <a:ext cx="2893512" cy="1848991"/>
              <a:chOff x="704110" y="1391088"/>
              <a:chExt cx="2893512" cy="1679175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9070EB5F-BC5E-E4E6-024B-AF4860E3B3AC}"/>
                  </a:ext>
                </a:extLst>
              </p:cNvPr>
              <p:cNvSpPr/>
              <p:nvPr/>
            </p:nvSpPr>
            <p:spPr>
              <a:xfrm>
                <a:off x="704110" y="1402590"/>
                <a:ext cx="2893512" cy="153756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6" name="Graphique 25" descr="Casquette de baseball contour">
                <a:extLst>
                  <a:ext uri="{FF2B5EF4-FFF2-40B4-BE49-F238E27FC236}">
                    <a16:creationId xmlns:a16="http://schemas.microsoft.com/office/drawing/2014/main" id="{04352AFA-5184-CC0D-BF42-A92C9C2CB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52636" y="1391088"/>
                <a:ext cx="1108384" cy="1108384"/>
              </a:xfrm>
              <a:prstGeom prst="rect">
                <a:avLst/>
              </a:prstGeom>
            </p:spPr>
          </p:pic>
          <p:pic>
            <p:nvPicPr>
              <p:cNvPr id="28" name="Graphique 27" descr="Botte contour">
                <a:extLst>
                  <a:ext uri="{FF2B5EF4-FFF2-40B4-BE49-F238E27FC236}">
                    <a16:creationId xmlns:a16="http://schemas.microsoft.com/office/drawing/2014/main" id="{993886AB-45B3-D62C-C980-78458E58D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64907" y="1961879"/>
                <a:ext cx="1108384" cy="1108384"/>
              </a:xfrm>
              <a:prstGeom prst="rect">
                <a:avLst/>
              </a:prstGeom>
            </p:spPr>
          </p:pic>
          <p:pic>
            <p:nvPicPr>
              <p:cNvPr id="30" name="Graphique 29" descr="Pantalon contour">
                <a:extLst>
                  <a:ext uri="{FF2B5EF4-FFF2-40B4-BE49-F238E27FC236}">
                    <a16:creationId xmlns:a16="http://schemas.microsoft.com/office/drawing/2014/main" id="{CFC886F5-C59C-95EF-44FF-68850ED3D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88314" y="1730754"/>
                <a:ext cx="1108384" cy="1108384"/>
              </a:xfrm>
              <a:prstGeom prst="rect">
                <a:avLst/>
              </a:prstGeom>
            </p:spPr>
          </p:pic>
          <p:pic>
            <p:nvPicPr>
              <p:cNvPr id="32" name="Graphique 31" descr="Chaussette contour">
                <a:extLst>
                  <a:ext uri="{FF2B5EF4-FFF2-40B4-BE49-F238E27FC236}">
                    <a16:creationId xmlns:a16="http://schemas.microsoft.com/office/drawing/2014/main" id="{C6CEBD08-4905-EF27-FE27-5E072A314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484975" y="1725260"/>
                <a:ext cx="1108384" cy="110838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AC1100D-9588-BC06-FD38-EA0FB69A2291}"/>
                </a:ext>
              </a:extLst>
            </p:cNvPr>
            <p:cNvSpPr txBox="1"/>
            <p:nvPr/>
          </p:nvSpPr>
          <p:spPr>
            <a:xfrm>
              <a:off x="640823" y="1025370"/>
              <a:ext cx="348075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i="0" dirty="0">
                  <a:solidFill>
                    <a:srgbClr val="C00000"/>
                  </a:solidFill>
                  <a:effectLst/>
                  <a:highlight>
                    <a:srgbClr val="FFFF00"/>
                  </a:highlight>
                  <a:latin typeface="Century Gothic" panose="020B0502020202020204" pitchFamily="34" charset="0"/>
                </a:rPr>
                <a:t>Avant</a:t>
              </a:r>
              <a:r>
                <a:rPr lang="fr-FR" sz="1600" i="0" dirty="0">
                  <a:solidFill>
                    <a:srgbClr val="333333"/>
                  </a:solidFill>
                  <a:effectLst/>
                  <a:highlight>
                    <a:srgbClr val="FFFF00"/>
                  </a:highlight>
                  <a:latin typeface="Century Gothic" panose="020B0502020202020204" pitchFamily="34" charset="0"/>
                </a:rPr>
                <a:t> une activité en nature</a:t>
              </a:r>
              <a:endParaRPr lang="fr-FR" sz="1600" dirty="0">
                <a:highlight>
                  <a:srgbClr val="FFFF00"/>
                </a:highligh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B744E3F-85F4-2C0F-0B89-8471BE08949C}"/>
              </a:ext>
            </a:extLst>
          </p:cNvPr>
          <p:cNvGrpSpPr/>
          <p:nvPr/>
        </p:nvGrpSpPr>
        <p:grpSpPr>
          <a:xfrm>
            <a:off x="726616" y="3119446"/>
            <a:ext cx="3067184" cy="1537569"/>
            <a:chOff x="634046" y="2914735"/>
            <a:chExt cx="3067184" cy="1537569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A13F269-691F-0FB4-B0CC-E3ECEE97EA2C}"/>
                </a:ext>
              </a:extLst>
            </p:cNvPr>
            <p:cNvGrpSpPr/>
            <p:nvPr/>
          </p:nvGrpSpPr>
          <p:grpSpPr>
            <a:xfrm>
              <a:off x="640823" y="2914735"/>
              <a:ext cx="2949990" cy="1537569"/>
              <a:chOff x="647632" y="3066751"/>
              <a:chExt cx="2949990" cy="153756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38AAB2-C3A6-319E-508A-64B959720A95}"/>
                  </a:ext>
                </a:extLst>
              </p:cNvPr>
              <p:cNvSpPr/>
              <p:nvPr/>
            </p:nvSpPr>
            <p:spPr>
              <a:xfrm>
                <a:off x="704110" y="3066751"/>
                <a:ext cx="2893512" cy="153756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4" name="Graphique 23" descr="Spray insecticide avec un remplissage uni">
                <a:extLst>
                  <a:ext uri="{FF2B5EF4-FFF2-40B4-BE49-F238E27FC236}">
                    <a16:creationId xmlns:a16="http://schemas.microsoft.com/office/drawing/2014/main" id="{16BA1B4E-D68C-3C7F-DB9F-8E728752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844414">
                <a:off x="2158832" y="3245695"/>
                <a:ext cx="1353582" cy="13535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26" name="Picture 2" descr="Blanket roll icon">
                <a:extLst>
                  <a:ext uri="{FF2B5EF4-FFF2-40B4-BE49-F238E27FC236}">
                    <a16:creationId xmlns:a16="http://schemas.microsoft.com/office/drawing/2014/main" id="{C1125F32-B514-3064-19F6-F5ABC6688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screen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744" b="89231" l="7308" r="94231">
                            <a14:foregroundMark x1="76538" y1="57949" x2="76538" y2="57949"/>
                            <a14:foregroundMark x1="80769" y1="52821" x2="80769" y2="52821"/>
                            <a14:foregroundMark x1="78846" y1="43077" x2="78846" y2="43077"/>
                            <a14:foregroundMark x1="91923" y1="34359" x2="67692" y2="66154"/>
                            <a14:foregroundMark x1="67692" y1="66154" x2="85000" y2="51795"/>
                            <a14:foregroundMark x1="61923" y1="26154" x2="23462" y2="18974"/>
                            <a14:foregroundMark x1="23462" y1="18974" x2="33462" y2="56923"/>
                            <a14:foregroundMark x1="86923" y1="71795" x2="89615" y2="72821"/>
                            <a14:foregroundMark x1="33462" y1="56923" x2="86923" y2="71795"/>
                            <a14:foregroundMark x1="90385" y1="65128" x2="83077" y2="38462"/>
                            <a14:foregroundMark x1="83077" y1="38462" x2="56538" y2="25641"/>
                            <a14:foregroundMark x1="94615" y1="45128" x2="93077" y2="57949"/>
                            <a14:foregroundMark x1="23462" y1="17436" x2="11538" y2="39487"/>
                            <a14:foregroundMark x1="11538" y1="39487" x2="32308" y2="60000"/>
                            <a14:foregroundMark x1="32308" y1="60000" x2="32308" y2="60000"/>
                            <a14:foregroundMark x1="10000" y1="47179" x2="7308" y2="46154"/>
                            <a14:foregroundMark x1="80769" y1="76923" x2="80769" y2="76923"/>
                            <a14:foregroundMark x1="76154" y1="78974" x2="81154" y2="83590"/>
                            <a14:foregroundMark x1="61154" y1="41538" x2="61154" y2="41538"/>
                            <a14:foregroundMark x1="61154" y1="41538" x2="60385" y2="46667"/>
                            <a14:foregroundMark x1="69615" y1="43590" x2="41154" y2="36923"/>
                            <a14:foregroundMark x1="41154" y1="36923" x2="56154" y2="49744"/>
                            <a14:backgroundMark x1="91923" y1="74359" x2="91923" y2="74359"/>
                            <a14:backgroundMark x1="90385" y1="74872" x2="90385" y2="74872"/>
                            <a14:backgroundMark x1="92308" y1="74872" x2="92308" y2="74872"/>
                            <a14:backgroundMark x1="93077" y1="74359" x2="93077" y2="74359"/>
                            <a14:backgroundMark x1="92308" y1="71795" x2="92308" y2="71795"/>
                            <a14:backgroundMark x1="94615" y1="71795" x2="92308" y2="73333"/>
                            <a14:backgroundMark x1="93846" y1="72308" x2="91923" y2="748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7632" y="3323793"/>
                <a:ext cx="1700509" cy="12739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B1A4F80-CBC5-EFF4-EBA7-24D5CAA66D96}"/>
                </a:ext>
              </a:extLst>
            </p:cNvPr>
            <p:cNvSpPr txBox="1"/>
            <p:nvPr/>
          </p:nvSpPr>
          <p:spPr>
            <a:xfrm>
              <a:off x="634046" y="2937215"/>
              <a:ext cx="30671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kern="500" spc="-10" dirty="0">
                  <a:solidFill>
                    <a:srgbClr val="C00000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En balade,</a:t>
              </a:r>
              <a:r>
                <a:rPr lang="fr-FR" sz="1600" kern="500" spc="-10" dirty="0">
                  <a:solidFill>
                    <a:srgbClr val="333333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 nature ou jardin</a:t>
              </a:r>
              <a:r>
                <a:rPr lang="fr-FR" sz="1600" kern="500" spc="-10" dirty="0">
                  <a:solidFill>
                    <a:srgbClr val="FFFF00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...</a:t>
              </a:r>
              <a:r>
                <a:rPr lang="fr-FR" sz="1600" kern="500" spc="-10" dirty="0">
                  <a:solidFill>
                    <a:srgbClr val="333333"/>
                  </a:solidFill>
                  <a:latin typeface="Century Gothic" panose="020B0502020202020204" pitchFamily="34" charset="0"/>
                </a:rPr>
                <a:t>  </a:t>
              </a:r>
              <a:r>
                <a:rPr lang="fr-FR" sz="1600" kern="500" spc="-10" dirty="0">
                  <a:solidFill>
                    <a:srgbClr val="333333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DBFBED8-1F4D-AFBB-3EB5-01027E60335B}"/>
              </a:ext>
            </a:extLst>
          </p:cNvPr>
          <p:cNvGrpSpPr/>
          <p:nvPr/>
        </p:nvGrpSpPr>
        <p:grpSpPr>
          <a:xfrm>
            <a:off x="726616" y="4924931"/>
            <a:ext cx="2973408" cy="1537569"/>
            <a:chOff x="634046" y="4743677"/>
            <a:chExt cx="2973408" cy="1537569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A24F55E7-6894-6294-178C-08FD2A544762}"/>
                </a:ext>
              </a:extLst>
            </p:cNvPr>
            <p:cNvGrpSpPr/>
            <p:nvPr/>
          </p:nvGrpSpPr>
          <p:grpSpPr>
            <a:xfrm>
              <a:off x="634046" y="4743677"/>
              <a:ext cx="2963576" cy="1537569"/>
              <a:chOff x="634046" y="4743677"/>
              <a:chExt cx="2963576" cy="153756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E4450234-EC36-845E-02C9-B61F148D3731}"/>
                  </a:ext>
                </a:extLst>
              </p:cNvPr>
              <p:cNvSpPr/>
              <p:nvPr/>
            </p:nvSpPr>
            <p:spPr>
              <a:xfrm>
                <a:off x="704110" y="4743677"/>
                <a:ext cx="2893512" cy="153756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7" name="Graphique 16" descr="Chat contour">
                <a:extLst>
                  <a:ext uri="{FF2B5EF4-FFF2-40B4-BE49-F238E27FC236}">
                    <a16:creationId xmlns:a16="http://schemas.microsoft.com/office/drawing/2014/main" id="{AE04060C-EE40-71DD-2D58-B9085BD3D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581448" y="4917776"/>
                <a:ext cx="1135588" cy="11355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Graphique 18" descr="Chien avec un remplissage uni">
                <a:extLst>
                  <a:ext uri="{FF2B5EF4-FFF2-40B4-BE49-F238E27FC236}">
                    <a16:creationId xmlns:a16="http://schemas.microsoft.com/office/drawing/2014/main" id="{0DCDE912-546F-0714-A978-295A37553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34046" y="4981411"/>
                <a:ext cx="1273940" cy="127394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Graphique 20" descr="Lapin contour">
                <a:extLst>
                  <a:ext uri="{FF2B5EF4-FFF2-40B4-BE49-F238E27FC236}">
                    <a16:creationId xmlns:a16="http://schemas.microsoft.com/office/drawing/2014/main" id="{CB822AA4-3ACA-006E-23AC-31B75C4C7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348141" y="4947974"/>
                <a:ext cx="1135588" cy="11355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B33EA6C-68F4-EC4B-BA7B-E144268574D0}"/>
                </a:ext>
              </a:extLst>
            </p:cNvPr>
            <p:cNvSpPr txBox="1"/>
            <p:nvPr/>
          </p:nvSpPr>
          <p:spPr>
            <a:xfrm>
              <a:off x="637069" y="4751842"/>
              <a:ext cx="297038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b="1" kern="500" spc="-10" dirty="0">
                  <a:solidFill>
                    <a:srgbClr val="C00000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Après</a:t>
              </a:r>
              <a:r>
                <a:rPr lang="fr-FR" sz="1600" kern="500" spc="-10" dirty="0">
                  <a:solidFill>
                    <a:srgbClr val="333333"/>
                  </a:solidFill>
                  <a:highlight>
                    <a:srgbClr val="FFFF00"/>
                  </a:highlight>
                  <a:latin typeface="Century Gothic" panose="020B0502020202020204" pitchFamily="34" charset="0"/>
                </a:rPr>
                <a:t> une activité en nature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147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CA9A2-BCC5-AC05-A866-256D126C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64" y="384823"/>
            <a:ext cx="11478016" cy="68423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4900" u="sng" dirty="0"/>
              <a:t>Après</a:t>
            </a:r>
            <a:r>
              <a:rPr lang="fr-FR" dirty="0"/>
              <a:t> le retrait de la tique : Désinfecter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17C5B5-513E-7868-D4CC-42A642ABB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14C3A7-6E11-434F-D94D-8061C2D0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EDC082B-0B0D-4A9C-B078-7302AAA084D2}" type="slidenum">
              <a:rPr lang="fr-FR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fr-FR"/>
          </a:p>
        </p:txBody>
      </p:sp>
      <p:pic>
        <p:nvPicPr>
          <p:cNvPr id="5122" name="Picture 2" descr="Huile essentielle de Palmarosa : comment l'utiliser ...">
            <a:extLst>
              <a:ext uri="{FF2B5EF4-FFF2-40B4-BE49-F238E27FC236}">
                <a16:creationId xmlns:a16="http://schemas.microsoft.com/office/drawing/2014/main" id="{35CA843B-2BCC-9B51-79EE-0EE4DBE7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240" y="726940"/>
            <a:ext cx="6663938" cy="66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677AB1-FB23-81B8-2D38-C46CD8C2A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291" y="1680873"/>
            <a:ext cx="7911080" cy="47771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3 gouttes à masser sur la zone de morsure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3 fois par jour, 10 jours</a:t>
            </a:r>
          </a:p>
          <a:p>
            <a:pPr>
              <a:lnSpc>
                <a:spcPct val="100000"/>
              </a:lnSpc>
            </a:pPr>
            <a:r>
              <a:rPr lang="fr-FR" sz="2800" dirty="0"/>
              <a:t>1 goutte d’HE d’Origan. </a:t>
            </a:r>
          </a:p>
          <a:p>
            <a:pPr>
              <a:lnSpc>
                <a:spcPct val="100000"/>
              </a:lnSpc>
            </a:pPr>
            <a:r>
              <a:rPr lang="fr-FR" sz="2800" dirty="0"/>
              <a:t>1 goutte d’HE de Cannelle de Ceylan.</a:t>
            </a:r>
          </a:p>
          <a:p>
            <a:pPr>
              <a:lnSpc>
                <a:spcPct val="100000"/>
              </a:lnSpc>
            </a:pPr>
            <a:r>
              <a:rPr lang="fr-FR" sz="2800" dirty="0"/>
              <a:t>7 gouttes d’HE de </a:t>
            </a:r>
            <a:r>
              <a:rPr lang="fr-FR" sz="2800" dirty="0" err="1"/>
              <a:t>Palmarosa</a:t>
            </a:r>
            <a:r>
              <a:rPr lang="fr-FR" sz="28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dilué dans 5 ml d’huile végétale, ou d’HE d’arnica ou de Millepertuis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u="sng" spc="-150" dirty="0" err="1"/>
              <a:t>Contre-indic</a:t>
            </a:r>
            <a:r>
              <a:rPr lang="fr-FR" sz="2800" spc="-150" dirty="0"/>
              <a:t> : femmes enceintes et enfants &lt;7 ans.</a:t>
            </a:r>
          </a:p>
          <a:p>
            <a:pPr>
              <a:lnSpc>
                <a:spcPct val="100000"/>
              </a:lnSpc>
            </a:pPr>
            <a:endParaRPr lang="fr-FR" sz="1300" dirty="0"/>
          </a:p>
        </p:txBody>
      </p:sp>
    </p:spTree>
    <p:extLst>
      <p:ext uri="{BB962C8B-B14F-4D97-AF65-F5344CB8AC3E}">
        <p14:creationId xmlns:p14="http://schemas.microsoft.com/office/powerpoint/2010/main" val="2321825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9615-E5D4-53EE-7DFA-4E0EB319C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96" y="415105"/>
            <a:ext cx="5458968" cy="128089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4900" dirty="0"/>
              <a:t>Diagnostic Biologique difficile</a:t>
            </a:r>
            <a:br>
              <a:rPr lang="fr-FR" sz="2700" dirty="0"/>
            </a:br>
            <a:r>
              <a:rPr lang="fr-FR" sz="2700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BB725-E036-33F9-C501-C548905D3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7" y="2133600"/>
            <a:ext cx="5298681" cy="4724400"/>
          </a:xfrm>
        </p:spPr>
        <p:txBody>
          <a:bodyPr>
            <a:normAutofit/>
          </a:bodyPr>
          <a:lstStyle/>
          <a:p>
            <a:pPr>
              <a:buSzPct val="139000"/>
            </a:pPr>
            <a:r>
              <a:rPr lang="fr-FR" sz="2800" dirty="0">
                <a:solidFill>
                  <a:schemeClr val="tx1"/>
                </a:solidFill>
              </a:rPr>
              <a:t>Sérologie de Lyme avec </a:t>
            </a:r>
            <a:r>
              <a:rPr lang="fr-FR" sz="2800" b="1" dirty="0">
                <a:solidFill>
                  <a:schemeClr val="tx1"/>
                </a:solidFill>
              </a:rPr>
              <a:t>Test Elisa </a:t>
            </a:r>
            <a:r>
              <a:rPr lang="fr-FR" sz="2800" dirty="0">
                <a:solidFill>
                  <a:schemeClr val="tx1"/>
                </a:solidFill>
              </a:rPr>
              <a:t>pour Borréliose: il est positif une fois sur 3 . </a:t>
            </a:r>
          </a:p>
          <a:p>
            <a:pPr marL="0" indent="0">
              <a:buNone/>
            </a:pPr>
            <a:r>
              <a:rPr lang="fr-FR" sz="2800" dirty="0">
                <a:solidFill>
                  <a:schemeClr val="tx1"/>
                </a:solidFill>
              </a:rPr>
              <a:t>     (Elisa = souche </a:t>
            </a:r>
            <a:r>
              <a:rPr lang="fr-FR" sz="2400" dirty="0">
                <a:solidFill>
                  <a:schemeClr val="tx1"/>
                </a:solidFill>
              </a:rPr>
              <a:t>américaine)</a:t>
            </a:r>
          </a:p>
        </p:txBody>
      </p:sp>
      <p:pic>
        <p:nvPicPr>
          <p:cNvPr id="7" name="Picture 6" descr="Solution distribuée à l’aide d’une pipette électronique">
            <a:extLst>
              <a:ext uri="{FF2B5EF4-FFF2-40B4-BE49-F238E27FC236}">
                <a16:creationId xmlns:a16="http://schemas.microsoft.com/office/drawing/2014/main" id="{FB9A3D6A-007E-3680-73F9-A2D58126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09" r="30517" b="-1"/>
          <a:stretch/>
        </p:blipFill>
        <p:spPr>
          <a:xfrm>
            <a:off x="6601367" y="10"/>
            <a:ext cx="6100084" cy="6857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531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8E42B-E516-34F3-64D0-3CBAAE90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 fontScale="90000"/>
          </a:bodyPr>
          <a:lstStyle/>
          <a:p>
            <a:r>
              <a:rPr lang="fr-FR" sz="4800" dirty="0"/>
              <a:t>Résultats du Western Blot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AA037F-6DDF-04A1-F748-3DF77E57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294" y="2300926"/>
            <a:ext cx="4555407" cy="400957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Test </a:t>
            </a:r>
            <a:r>
              <a:rPr lang="fr-FR" u="sng" dirty="0">
                <a:solidFill>
                  <a:schemeClr val="tx1"/>
                </a:solidFill>
              </a:rPr>
              <a:t>positif</a:t>
            </a:r>
            <a:r>
              <a:rPr lang="fr-FR" dirty="0">
                <a:solidFill>
                  <a:schemeClr val="tx1"/>
                </a:solidFill>
              </a:rPr>
              <a:t> : Borréliose.</a:t>
            </a:r>
          </a:p>
          <a:p>
            <a:r>
              <a:rPr lang="fr-FR" dirty="0">
                <a:solidFill>
                  <a:schemeClr val="tx1"/>
                </a:solidFill>
              </a:rPr>
              <a:t>Test </a:t>
            </a:r>
            <a:r>
              <a:rPr lang="fr-FR" u="sng" dirty="0">
                <a:solidFill>
                  <a:schemeClr val="tx1"/>
                </a:solidFill>
              </a:rPr>
              <a:t>négatif</a:t>
            </a:r>
            <a:r>
              <a:rPr lang="fr-FR" dirty="0">
                <a:solidFill>
                  <a:schemeClr val="tx1"/>
                </a:solidFill>
              </a:rPr>
              <a:t> : impossible de conclure dans un sens ou un autre. 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Picture 6" descr="Rangée d'échantillons pour les tests médicaux">
            <a:extLst>
              <a:ext uri="{FF2B5EF4-FFF2-40B4-BE49-F238E27FC236}">
                <a16:creationId xmlns:a16="http://schemas.microsoft.com/office/drawing/2014/main" id="{87E2CF28-EAEE-7D83-8351-3D5482BD2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89"/>
          <a:stretch/>
        </p:blipFill>
        <p:spPr>
          <a:xfrm>
            <a:off x="7306762" y="-65315"/>
            <a:ext cx="6100084" cy="705394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31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9615-E5D4-53EE-7DFA-4E0EB319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Elispot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BB725-E036-33F9-C501-C548905D3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177" y="1366246"/>
            <a:ext cx="10355434" cy="4164541"/>
          </a:xfrm>
        </p:spPr>
        <p:txBody>
          <a:bodyPr>
            <a:normAutofit/>
          </a:bodyPr>
          <a:lstStyle/>
          <a:p>
            <a:r>
              <a:rPr lang="fr-FR" b="1" dirty="0" err="1"/>
              <a:t>Elispot</a:t>
            </a:r>
            <a:r>
              <a:rPr lang="fr-FR" dirty="0"/>
              <a:t>. (labo </a:t>
            </a:r>
            <a:r>
              <a:rPr lang="fr-FR" dirty="0" err="1"/>
              <a:t>Barla</a:t>
            </a:r>
            <a:r>
              <a:rPr lang="fr-FR" dirty="0"/>
              <a:t>, Nice) Sensibilité 89 %, spécificité 98%. </a:t>
            </a:r>
          </a:p>
          <a:p>
            <a:r>
              <a:rPr lang="fr-FR" dirty="0"/>
              <a:t>Si le traitement est efficace, le test se négative</a:t>
            </a:r>
          </a:p>
          <a:p>
            <a:r>
              <a:rPr lang="fr-FR" dirty="0"/>
              <a:t>Ne détecte pas B </a:t>
            </a:r>
            <a:r>
              <a:rPr lang="fr-FR" dirty="0" err="1"/>
              <a:t>Miyamotoi</a:t>
            </a:r>
            <a:r>
              <a:rPr lang="fr-FR" dirty="0"/>
              <a:t> qui constitue 20% des Borrélias en France. 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DE2C7C-3C89-2FF4-9FB9-ADF34E75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A08DE7-8F70-CDB2-26C0-C22E7B23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1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99615-E5D4-53EE-7DFA-4E0EB319C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Diagnostic Biologique est difficile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0BB725-E036-33F9-C501-C548905D3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835" y="2604804"/>
            <a:ext cx="9869776" cy="3777622"/>
          </a:xfrm>
        </p:spPr>
        <p:txBody>
          <a:bodyPr>
            <a:normAutofit/>
          </a:bodyPr>
          <a:lstStyle/>
          <a:p>
            <a:r>
              <a:rPr lang="fr-FR" dirty="0"/>
              <a:t>Le meilleur est d’origine allemande : Utiliser la trousse « </a:t>
            </a:r>
            <a:r>
              <a:rPr lang="fr-FR" b="1" dirty="0"/>
              <a:t>ALL DIAG de </a:t>
            </a:r>
            <a:r>
              <a:rPr lang="fr-FR" b="1" dirty="0" err="1"/>
              <a:t>Mikrogen</a:t>
            </a:r>
            <a:r>
              <a:rPr lang="fr-FR" b="1" dirty="0"/>
              <a:t> </a:t>
            </a:r>
            <a:r>
              <a:rPr lang="fr-FR" dirty="0"/>
              <a:t>» (teste 5 souches de Borrelia  Européennes sur les 12 pathogènes)</a:t>
            </a:r>
          </a:p>
          <a:p>
            <a:r>
              <a:rPr lang="fr-FR" dirty="0"/>
              <a:t>Pas en phase aigüe. Attendre 6 à 8 semaines que les Anticorps montent.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DE2C7C-3C89-2FF4-9FB9-ADF34E75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2A08DE7-8F70-CDB2-26C0-C22E7B23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D24719-21B7-FD7E-E8D9-4ECD0733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6634" y="1278851"/>
            <a:ext cx="4505325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38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B2EEB-2BDA-79C3-20D0-A626DD3B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86" y="180772"/>
            <a:ext cx="10790627" cy="639303"/>
          </a:xfrm>
        </p:spPr>
        <p:txBody>
          <a:bodyPr>
            <a:normAutofit fontScale="90000"/>
          </a:bodyPr>
          <a:lstStyle/>
          <a:p>
            <a:r>
              <a:rPr lang="fr-FR" dirty="0"/>
              <a:t>Labos qui utilisent Western Blot </a:t>
            </a:r>
            <a:r>
              <a:rPr lang="fr-FR" dirty="0" err="1"/>
              <a:t>Mikrogen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9C7328-F537-3468-16BA-6D32BBBD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Elisabeth Piquard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6F3FDC-83F0-8589-0F2C-B9A31E4D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C082B-0B0D-4A9C-B078-7302AAA084D2}" type="slidenum">
              <a:rPr lang="fr-FR" smtClean="0"/>
              <a:t>9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716C93-7C1E-31C7-92A1-EA04A4A08363}"/>
              </a:ext>
            </a:extLst>
          </p:cNvPr>
          <p:cNvSpPr txBox="1"/>
          <p:nvPr/>
        </p:nvSpPr>
        <p:spPr>
          <a:xfrm>
            <a:off x="2782175" y="946658"/>
            <a:ext cx="75678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Cohen 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Accolab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Barla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Synlab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BARRAND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Laboratoire Barbier</a:t>
            </a:r>
            <a:endParaRPr lang="fr-FR" sz="2800" b="0" i="0" dirty="0">
              <a:solidFill>
                <a:srgbClr val="777777"/>
              </a:solidFill>
              <a:effectLst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21BFA-74B9-9612-B1B4-375AAD7D94DB}"/>
              </a:ext>
            </a:extLst>
          </p:cNvPr>
          <p:cNvSpPr txBox="1"/>
          <p:nvPr/>
        </p:nvSpPr>
        <p:spPr>
          <a:xfrm>
            <a:off x="1245972" y="830278"/>
            <a:ext cx="215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En France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736665-1510-9023-8DA5-E75AB7967DC1}"/>
              </a:ext>
            </a:extLst>
          </p:cNvPr>
          <p:cNvSpPr txBox="1"/>
          <p:nvPr/>
        </p:nvSpPr>
        <p:spPr>
          <a:xfrm>
            <a:off x="439661" y="3624314"/>
            <a:ext cx="2959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En Allemagne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956A857-F560-6766-6A80-80A6D5348B1F}"/>
              </a:ext>
            </a:extLst>
          </p:cNvPr>
          <p:cNvSpPr txBox="1"/>
          <p:nvPr/>
        </p:nvSpPr>
        <p:spPr>
          <a:xfrm>
            <a:off x="3279904" y="3698036"/>
            <a:ext cx="89120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-92075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Alviasana</a:t>
            </a:r>
            <a:r>
              <a:rPr lang="fr-FR" sz="2800" dirty="0">
                <a:solidFill>
                  <a:srgbClr val="367BB7"/>
                </a:solidFill>
              </a:rPr>
              <a:t> </a:t>
            </a:r>
            <a:r>
              <a:rPr lang="fr-FR" sz="2800" b="0" i="0" dirty="0">
                <a:solidFill>
                  <a:srgbClr val="777777"/>
                </a:solidFill>
                <a:effectLst/>
              </a:rPr>
              <a:t>anciennement BCA Clinique à </a:t>
            </a:r>
            <a:r>
              <a:rPr lang="fr-FR" sz="2800" b="0" i="0" dirty="0" err="1">
                <a:solidFill>
                  <a:srgbClr val="777777"/>
                </a:solidFill>
                <a:effectLst/>
              </a:rPr>
              <a:t>Augsburg</a:t>
            </a:r>
            <a:r>
              <a:rPr lang="fr-FR" sz="2800" b="0" i="0" dirty="0">
                <a:solidFill>
                  <a:srgbClr val="777777"/>
                </a:solidFill>
                <a:effectLst/>
              </a:rPr>
              <a:t> (laboratoire </a:t>
            </a:r>
            <a:r>
              <a:rPr lang="fr-FR" sz="2800" b="0" i="0" dirty="0" err="1">
                <a:solidFill>
                  <a:srgbClr val="777777"/>
                </a:solidFill>
                <a:effectLst/>
              </a:rPr>
              <a:t>infectolab</a:t>
            </a:r>
            <a:r>
              <a:rPr lang="fr-FR" sz="2800" b="0" i="0" dirty="0">
                <a:solidFill>
                  <a:srgbClr val="777777"/>
                </a:solidFill>
                <a:effectLst/>
              </a:rPr>
              <a:t>) : tests complets Western Blot, LTT, Co-infections… 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 Laboratoire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Angermeier</a:t>
            </a:r>
            <a:endParaRPr lang="fr-FR" sz="2800" b="0" i="0" dirty="0">
              <a:solidFill>
                <a:srgbClr val="777777"/>
              </a:solidFill>
              <a:effectLst/>
            </a:endParaRPr>
          </a:p>
          <a:p>
            <a:pPr marL="92075" indent="-92075" algn="l" rtl="0">
              <a:buFont typeface="Arial" panose="020B0604020202020204" pitchFamily="34" charset="0"/>
              <a:buChar char="•"/>
            </a:pP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 Armin </a:t>
            </a:r>
            <a:r>
              <a:rPr lang="fr-FR" sz="2800" b="0" i="0" u="none" strike="noStrike" dirty="0" err="1">
                <a:solidFill>
                  <a:srgbClr val="367BB7"/>
                </a:solidFill>
                <a:effectLst/>
              </a:rPr>
              <a:t>Labs</a:t>
            </a:r>
            <a:r>
              <a:rPr lang="fr-FR" sz="2800" b="0" i="0" u="none" strike="noStrike" dirty="0">
                <a:solidFill>
                  <a:srgbClr val="367BB7"/>
                </a:solidFill>
                <a:effectLst/>
              </a:rPr>
              <a:t> </a:t>
            </a:r>
            <a:r>
              <a:rPr lang="fr-FR" sz="2800" b="0" i="0" dirty="0">
                <a:solidFill>
                  <a:srgbClr val="777777"/>
                </a:solidFill>
                <a:effectLst/>
              </a:rPr>
              <a:t>:  tests complets avec </a:t>
            </a:r>
            <a:r>
              <a:rPr lang="fr-FR" sz="2800" b="1" i="0" dirty="0" err="1">
                <a:solidFill>
                  <a:srgbClr val="777777"/>
                </a:solidFill>
                <a:effectLst/>
              </a:rPr>
              <a:t>Elispot</a:t>
            </a:r>
            <a:r>
              <a:rPr lang="fr-FR" sz="2800" b="0" i="0" dirty="0">
                <a:solidFill>
                  <a:srgbClr val="777777"/>
                </a:solidFill>
                <a:effectLst/>
              </a:rPr>
              <a:t>, PCR, Co-infections…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4A68C26-EBFD-9361-99EF-A91347A51070}"/>
              </a:ext>
            </a:extLst>
          </p:cNvPr>
          <p:cNvSpPr txBox="1"/>
          <p:nvPr/>
        </p:nvSpPr>
        <p:spPr>
          <a:xfrm>
            <a:off x="770884" y="6105450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En Belgique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4858F41-9DE1-FDE7-F1CA-D83F3BAE050D}"/>
              </a:ext>
            </a:extLst>
          </p:cNvPr>
          <p:cNvSpPr txBox="1"/>
          <p:nvPr/>
        </p:nvSpPr>
        <p:spPr>
          <a:xfrm>
            <a:off x="3253778" y="6240665"/>
            <a:ext cx="3859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367BB7"/>
                </a:solidFill>
              </a:rPr>
              <a:t>Laboratoire</a:t>
            </a:r>
            <a:r>
              <a:rPr lang="fr-FR" b="0" i="0" u="none" strike="noStrike" dirty="0">
                <a:solidFill>
                  <a:srgbClr val="367BB7"/>
                </a:solidFill>
                <a:effectLst/>
                <a:latin typeface="Poppins" panose="00000500000000000000" pitchFamily="2" charset="0"/>
                <a:hlinkClick r:id="rId3"/>
              </a:rPr>
              <a:t> </a:t>
            </a:r>
            <a:r>
              <a:rPr lang="fr-FR" sz="2800" dirty="0" err="1">
                <a:solidFill>
                  <a:srgbClr val="367BB7"/>
                </a:solidFill>
              </a:rPr>
              <a:t>RedLab</a:t>
            </a:r>
            <a:r>
              <a:rPr lang="fr-FR" b="0" i="0" u="none" strike="noStrike" dirty="0">
                <a:solidFill>
                  <a:srgbClr val="367BB7"/>
                </a:solidFill>
                <a:effectLst/>
                <a:latin typeface="Poppins" panose="00000500000000000000" pitchFamily="2" charset="0"/>
                <a:hlinkClick r:id="rId3"/>
              </a:rPr>
              <a:t> </a:t>
            </a:r>
            <a:endParaRPr lang="fr-FR" b="0" i="0" dirty="0">
              <a:solidFill>
                <a:srgbClr val="777777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24262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9134</TotalTime>
  <Words>988</Words>
  <Application>Microsoft Office PowerPoint</Application>
  <PresentationFormat>Grand écran</PresentationFormat>
  <Paragraphs>160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Century Gothic</vt:lpstr>
      <vt:lpstr>Poppins</vt:lpstr>
      <vt:lpstr>Wingdings</vt:lpstr>
      <vt:lpstr>Wingdings 3</vt:lpstr>
      <vt:lpstr>Brin</vt:lpstr>
      <vt:lpstr>1_Conception personnalisée</vt:lpstr>
      <vt:lpstr>Conception personnalisée</vt:lpstr>
      <vt:lpstr>Présentation PowerPoint</vt:lpstr>
      <vt:lpstr>Ou trouve-t-on les tiques ?</vt:lpstr>
      <vt:lpstr>Comment se protéger des morsures de tique ?</vt:lpstr>
      <vt:lpstr>Après le retrait de la tique : Désinfecter </vt:lpstr>
      <vt:lpstr>Diagnostic Biologique difficile  </vt:lpstr>
      <vt:lpstr>Résultats du Western Blot</vt:lpstr>
      <vt:lpstr>Elispot  </vt:lpstr>
      <vt:lpstr>Le Diagnostic Biologique est difficile  </vt:lpstr>
      <vt:lpstr>Labos qui utilisent Western Blot Mikrogen</vt:lpstr>
      <vt:lpstr>Test Phage en Belgique</vt:lpstr>
      <vt:lpstr>Présentation PowerPoint</vt:lpstr>
      <vt:lpstr>Présentation PowerPoint</vt:lpstr>
      <vt:lpstr>Les médecins spécialisés dans cette prise en charge de lyme secondaire et SPPT proposent :</vt:lpstr>
      <vt:lpstr>Des Huiles Essentielles </vt:lpstr>
      <vt:lpstr>Plaquenil ou Artémisia</vt:lpstr>
      <vt:lpstr>La stimulation immunitaire :  les  micronutriments</vt:lpstr>
      <vt:lpstr>Quelques livres sur le sujet</vt:lpstr>
      <vt:lpstr>Quelques livres sur le sujet</vt:lpstr>
      <vt:lpstr>Associations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Lyme</dc:title>
  <dc:creator>Elisabeth PIQUARD</dc:creator>
  <cp:lastModifiedBy>Marie-Jo Guth</cp:lastModifiedBy>
  <cp:revision>1518</cp:revision>
  <cp:lastPrinted>2024-05-03T08:23:19Z</cp:lastPrinted>
  <dcterms:created xsi:type="dcterms:W3CDTF">2023-05-31T19:17:22Z</dcterms:created>
  <dcterms:modified xsi:type="dcterms:W3CDTF">2024-05-03T08:27:04Z</dcterms:modified>
</cp:coreProperties>
</file>